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311" r:id="rId3"/>
    <p:sldId id="272" r:id="rId4"/>
    <p:sldId id="306" r:id="rId5"/>
    <p:sldId id="308" r:id="rId6"/>
    <p:sldId id="273" r:id="rId7"/>
    <p:sldId id="309" r:id="rId8"/>
    <p:sldId id="310" r:id="rId9"/>
    <p:sldId id="256" r:id="rId10"/>
    <p:sldId id="257" r:id="rId11"/>
    <p:sldId id="258" r:id="rId12"/>
    <p:sldId id="259" r:id="rId13"/>
    <p:sldId id="260" r:id="rId14"/>
    <p:sldId id="263" r:id="rId15"/>
    <p:sldId id="261" r:id="rId16"/>
    <p:sldId id="264" r:id="rId17"/>
    <p:sldId id="270" r:id="rId18"/>
    <p:sldId id="271" r:id="rId19"/>
    <p:sldId id="312" r:id="rId20"/>
    <p:sldId id="267" r:id="rId21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AE90A6-2DF4-4B68-959A-42D42EB48B7C}" v="1" dt="2026-09-21T09:07:45.3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vičková Pavlína" userId="b61098e5-4052-4ba0-9af2-07de3d0f6170" providerId="ADAL" clId="{180E43B3-3F0D-4562-8C22-42111704DAD0}"/>
    <pc:docChg chg="undo custSel modSld sldOrd">
      <pc:chgData name="Lavičková Pavlína" userId="b61098e5-4052-4ba0-9af2-07de3d0f6170" providerId="ADAL" clId="{180E43B3-3F0D-4562-8C22-42111704DAD0}" dt="2026-09-21T09:07:46.485" v="8" actId="1076"/>
      <pc:docMkLst>
        <pc:docMk/>
      </pc:docMkLst>
      <pc:sldChg chg="modSp mod">
        <pc:chgData name="Lavičková Pavlína" userId="b61098e5-4052-4ba0-9af2-07de3d0f6170" providerId="ADAL" clId="{180E43B3-3F0D-4562-8C22-42111704DAD0}" dt="2026-09-17T06:17:26.271" v="3" actId="1076"/>
        <pc:sldMkLst>
          <pc:docMk/>
          <pc:sldMk cId="241921908" sldId="267"/>
        </pc:sldMkLst>
        <pc:spChg chg="mod">
          <ac:chgData name="Lavičková Pavlína" userId="b61098e5-4052-4ba0-9af2-07de3d0f6170" providerId="ADAL" clId="{180E43B3-3F0D-4562-8C22-42111704DAD0}" dt="2026-09-17T06:17:26.271" v="3" actId="1076"/>
          <ac:spMkLst>
            <pc:docMk/>
            <pc:sldMk cId="241921908" sldId="267"/>
            <ac:spMk id="107" creationId="{F13CECA1-CE1B-E754-5300-33D385B6CB0D}"/>
          </ac:spMkLst>
        </pc:spChg>
      </pc:sldChg>
      <pc:sldChg chg="ord">
        <pc:chgData name="Lavičková Pavlína" userId="b61098e5-4052-4ba0-9af2-07de3d0f6170" providerId="ADAL" clId="{180E43B3-3F0D-4562-8C22-42111704DAD0}" dt="2026-09-17T07:31:03.299" v="5"/>
        <pc:sldMkLst>
          <pc:docMk/>
          <pc:sldMk cId="2121094625" sldId="270"/>
        </pc:sldMkLst>
      </pc:sldChg>
      <pc:sldChg chg="modSp mod">
        <pc:chgData name="Lavičková Pavlína" userId="b61098e5-4052-4ba0-9af2-07de3d0f6170" providerId="ADAL" clId="{180E43B3-3F0D-4562-8C22-42111704DAD0}" dt="2026-09-21T09:07:46.485" v="8" actId="1076"/>
        <pc:sldMkLst>
          <pc:docMk/>
          <pc:sldMk cId="1865166972" sldId="312"/>
        </pc:sldMkLst>
        <pc:spChg chg="mod">
          <ac:chgData name="Lavičková Pavlína" userId="b61098e5-4052-4ba0-9af2-07de3d0f6170" providerId="ADAL" clId="{180E43B3-3F0D-4562-8C22-42111704DAD0}" dt="2026-09-21T09:07:46.485" v="8" actId="1076"/>
          <ac:spMkLst>
            <pc:docMk/>
            <pc:sldMk cId="1865166972" sldId="312"/>
            <ac:spMk id="4" creationId="{DC0AF29E-F2E9-E43C-7A56-49BB3DC00FEC}"/>
          </ac:spMkLst>
        </pc:spChg>
        <pc:spChg chg="mod">
          <ac:chgData name="Lavičková Pavlína" userId="b61098e5-4052-4ba0-9af2-07de3d0f6170" providerId="ADAL" clId="{180E43B3-3F0D-4562-8C22-42111704DAD0}" dt="2026-09-17T06:17:16.273" v="0" actId="20577"/>
          <ac:spMkLst>
            <pc:docMk/>
            <pc:sldMk cId="1865166972" sldId="312"/>
            <ac:spMk id="7" creationId="{E4B27F5C-EED3-A77D-606F-D733285D86D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AB8434-E3B3-4077-A744-662F5CA74753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E087D9-7372-4A9A-892D-B1496E6E7EF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38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E087D9-7372-4A9A-892D-B1496E6E7EF8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0806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2B33DD-7F7F-B158-A7DD-C45B966A33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651EED9-B18A-3AB0-4D5D-967123050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C726446-E310-1042-6A19-5842933337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D9671A-E474-49E6-AFC5-1B73A06A2FDD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1DF9C17-DE12-0B46-93BF-2D7E11090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A72D09C-CB7A-E56F-6956-0330C13D6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739078-F6ED-43B2-859D-45819E5BDB7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5357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CB264F-482F-3F08-88BF-5387A1F1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A02B4E-56AA-B1B0-2312-5000982FF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4E85006-186F-6760-887B-5EAC13018A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D9671A-E474-49E6-AFC5-1B73A06A2FDD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AFD7A91-DAB9-03A8-BA25-281E58E3D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1E0720C-BD3C-77E7-4A60-C9DDC56D6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739078-F6ED-43B2-859D-45819E5BDB7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3274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9E7201-AD6C-E8D5-F845-72764A3AC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196F1AC-DAC6-6B20-586F-A3E74B3B7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D2A91FC-2334-403D-A9A6-FC19D0BB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D9671A-E474-49E6-AFC5-1B73A06A2FDD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EBDE625-3807-CF66-D78D-0C2DA7C2D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4021A0C-FAAE-FECA-702E-2FE1643BF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739078-F6ED-43B2-859D-45819E5BDB7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5296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0DBBAA-2F90-4A4F-2984-CEAFE914C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3609E64-086A-7BBE-1EDA-7082B52268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9F0A67A-8B66-167E-E955-BA2FC0FD9A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03837F9-DE33-F0D6-8C29-65BB2889B3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D9671A-E474-49E6-AFC5-1B73A06A2FDD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1EC6166-1C3B-3162-3F5F-2DABA1781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5DD213A-BB86-876F-3284-F4C7E8408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739078-F6ED-43B2-859D-45819E5BDB7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8860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A7D8EE-EE55-87D7-F62B-1334CD394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26E5655-D4D4-BB73-4235-FD2CDFB0C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A2D56F0-E5FB-5193-9E43-CE2438934C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8BA2E4E-3B6E-EEE8-D9D1-9507E74600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D500D95-2D88-7BF1-C9E7-A331F86ED3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032B6ED-4C60-6CD5-9C09-B5278AADA0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D9671A-E474-49E6-AFC5-1B73A06A2FDD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FD5B4046-3EFF-1F6D-C43A-84E0DA7F0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0F93743-34A7-581C-97F5-00A1351C2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739078-F6ED-43B2-859D-45819E5BDB7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4429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2EE8FB-A2E7-4C79-A460-C496904E6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01B75FF-33C4-E7A8-EDA9-75F6E9A33A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D9671A-E474-49E6-AFC5-1B73A06A2FDD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19C708D-7321-2DB7-657C-BE9726E01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DE0E9EE-C99F-D9B3-732F-10285BE71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739078-F6ED-43B2-859D-45819E5BDB7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5295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9992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62EAF4-3789-B9F7-5762-249837B31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CEDE412-A9AD-A916-C523-B164645F1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09F44F2-692E-FD47-247B-7940355149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2DD0345-251E-A4D5-C89F-5EE8E146DD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D9671A-E474-49E6-AFC5-1B73A06A2FDD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AAF02D6-C746-E0AC-411A-6ACB4B551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60731DB-76F4-2827-3B52-1F2EBACCF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739078-F6ED-43B2-859D-45819E5BDB7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7521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C6D232-444C-CBBA-DF7E-543998216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883A4FD0-004C-48A2-B183-87DCA580A6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139BD7E-4BC4-DCAD-F47F-E62C60232B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CEAE70F-9172-F842-5EF4-8ED1881800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D9671A-E474-49E6-AFC5-1B73A06A2FDD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190C976-353A-E510-AF4D-BD8CC520B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DB7B43D-F624-F2B0-675E-DE01C78FB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739078-F6ED-43B2-859D-45819E5BDB7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7058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628173B-2EFB-67BC-60F5-36BDD9E73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1250BE9-AD8A-AD70-A9BF-D9DD6B85B8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F58F854-9D2B-61A3-5BAC-E55180439D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D9671A-E474-49E6-AFC5-1B73A06A2FDD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BCB2920-2F07-9C33-8DB6-B8EBE74D8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E57E34A-CE6E-038B-4C04-2B1F90DCB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739078-F6ED-43B2-859D-45819E5BDB7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8602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C5B38BA-3798-B9FA-6C03-0A8DA5696E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8B32C32-B0B2-B76E-F8D6-CB8E3E0D29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74228ED-5BAC-D424-3A18-8019275D09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D9671A-E474-49E6-AFC5-1B73A06A2FDD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8CCE869-AF3F-5BCF-C5C4-9A186EA00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67ADEFE-884E-8CBE-F4EE-D7FCBFE93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739078-F6ED-43B2-859D-45819E5BDB7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2485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3797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83FE07-9E7A-437E-A9E4-4F2610BFAC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C227C43-3CCC-4368-AD02-07550285C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B38DCA1-385C-4532-A130-24CD2E32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630B2-DCAA-423E-BA46-89070E6252BD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8DB25DC-9579-4538-8CEA-3F620EB4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DE0D1A0-7515-4C96-A924-A0BAA06F0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7F5A-1AA6-4319-91BA-6B61EB5F99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7893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34FC85-E5D6-43DD-BD15-2E708E270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3FE0994-F92F-4DDE-B49B-AA5AADB28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A3CFF8A-FAAF-4F86-B489-A64DE09DD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630B2-DCAA-423E-BA46-89070E6252BD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D5BB932-6909-4723-ADAB-9FD41CF6A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FDADA36-AE47-4DB6-99A8-C014CA72C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7F5A-1AA6-4319-91BA-6B61EB5F99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1895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938E83-2935-49F2-8227-D16509C28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31285D7-627F-4D24-B84F-06553946D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FC9C288-7CF4-482A-9D69-6AC60B594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630B2-DCAA-423E-BA46-89070E6252BD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987C3BC-F8AC-476D-A28B-7AEBDE789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D498EF6-AAE4-4C2D-BEF0-4EF32827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7F5A-1AA6-4319-91BA-6B61EB5F99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47429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16F430-5AEF-4DED-8069-A6BF1D0CC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34DE9B7-A260-4850-9217-FA707AC492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D12FEDA-AA80-4D0F-981F-F4210496DA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11BBE22-8B47-4592-9B50-39A9E7948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630B2-DCAA-423E-BA46-89070E6252BD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D767BE4-0944-4B36-B8EE-ECA7BD2BD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08BCE20-F207-45CB-BEAB-59DCA82FA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7F5A-1AA6-4319-91BA-6B61EB5F99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23975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603E790-9ABF-4C25-BA35-EDBB8060C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00FD688-279D-4971-927D-5A3C3501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0EE0902-A3D3-46C9-B54D-074A34AC3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47387E6-3506-496E-86BE-75983841CA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41C6DA8-8208-4A0E-B821-F6BAE73C07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71427C5-0119-4C76-A02E-486DB028B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630B2-DCAA-423E-BA46-89070E6252BD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BCD3974-5CE1-4C21-BF91-784DDCCCD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8DB81BE-13BE-42BD-98FA-220B21BCF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7F5A-1AA6-4319-91BA-6B61EB5F99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27437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FEBDE4-EC10-46B9-B479-9DDE4EC34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7EA52C8-4F79-4573-AF7D-5D9681DEC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630B2-DCAA-423E-BA46-89070E6252BD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AB695C0-D91B-4C94-A111-9FFB97B95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EFD2B07-FABD-4EA7-B315-35A2881DC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7F5A-1AA6-4319-91BA-6B61EB5F99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40965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8A7122B-902B-4F7C-8582-BECA0240F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630B2-DCAA-423E-BA46-89070E6252BD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9135B6B-8FEB-4154-B8C4-12A0A1619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4BECCC3-7595-4F5B-A451-AE0F6A702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7F5A-1AA6-4319-91BA-6B61EB5F99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58772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8AB6BC-6A9D-4CE7-A609-4D04CF1E4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AC9BA52-9F52-4EA1-BFDD-E61011BB1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345F389-21E5-4698-9710-E47AC426AB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013F267-18A9-42EA-8A6E-AAF3E8C96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630B2-DCAA-423E-BA46-89070E6252BD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9B03980-C84A-4004-A8AF-AC8C8E14F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2B40311-ACF9-4A38-B394-292073DB8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7F5A-1AA6-4319-91BA-6B61EB5F99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20567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01CB9B-E7F8-413A-83A1-301E990DE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792530B-E892-4E2F-BC0A-44D5523ECD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4C77C76-FD32-4693-8131-F6B5F472CA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3F0E1C0-7F1A-4967-922A-6B4578941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630B2-DCAA-423E-BA46-89070E6252BD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4F7FB81-57F4-4EE3-BFB8-C3EF25339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B782050-D8C7-43C1-969A-5524B4E78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7F5A-1AA6-4319-91BA-6B61EB5F99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27592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0E4A6F-B2FA-461E-981E-CBEABF13D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F11B140-13D4-4E83-8347-A649E72A33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3CB29DA-F855-4244-BA01-B05B07496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630B2-DCAA-423E-BA46-89070E6252BD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F468D8C-E882-41D7-BE31-08AB75AF0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A2FE73D-9611-40D0-9DF2-E43F3708B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7F5A-1AA6-4319-91BA-6B61EB5F99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51722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66664891-AC6A-4B38-A3FE-73F11703BB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A308D2F-51D2-424A-BF05-B3EF6B4D1D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87CF7BF-9B8E-4C35-8DF7-EE2E4DE69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630B2-DCAA-423E-BA46-89070E6252BD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7FA16E4-9913-460D-8135-4A08DEF9A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AE74C1D-DD4F-426C-BA2F-2DC0F96B6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E7F5A-1AA6-4319-91BA-6B61EB5F99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9162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2CA2C22-3383-9A5F-7DF6-AABB55B22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2035"/>
            <a:ext cx="10515600" cy="898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6E7FC00-0059-3B9B-42E9-6FBE9638F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8" name="Image 0" descr="/mnt/data/dss_cz_final_work/assets/logo.png">
            <a:extLst>
              <a:ext uri="{FF2B5EF4-FFF2-40B4-BE49-F238E27FC236}">
                <a16:creationId xmlns:a16="http://schemas.microsoft.com/office/drawing/2014/main" id="{724C3308-4C2B-F305-563B-A90CE8ADACCF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20984" y="182880"/>
            <a:ext cx="1472632" cy="42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44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27C2313-0863-41F9-ACB6-B643FB6CB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AEA9F32-DE4A-465C-AD87-A13A58456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3E59912-9264-405E-BF10-6E3C1D45A5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630B2-DCAA-423E-BA46-89070E6252BD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FDA22BF-9A80-48D9-9579-B6C98CE23A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1C7F29D-8C30-4F17-80E3-DBB20EF518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E7F5A-1AA6-4319-91BA-6B61EB5F99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793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B2CC38-9AFE-9170-ECF8-8E4C921236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0220658-7A64-F65B-1F43-2041ECAF99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7571E1A-F40A-2830-4A3E-D97883C26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BE3D41AB-952A-6F1D-9514-BCC9126E3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88" y="91440"/>
            <a:ext cx="2584928" cy="85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019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69708-D88B-2190-E6E6-7385AC88B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C00BF9B3-6807-5C58-6E21-A56903A6D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800" y="239424"/>
            <a:ext cx="7844200" cy="51820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5FAC07B3-07C0-C384-AD65-C13C80FFC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Struktura zákona č. 330/2025 Sb.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B853A45-5FE2-FB0F-48B1-DBA666A1A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1867" b="1" dirty="0"/>
              <a:t>Úvodní ustanovení </a:t>
            </a:r>
            <a:r>
              <a:rPr lang="cs-CZ" sz="1867" dirty="0"/>
              <a:t>(předmět a účel zákona, vymezení pojmů)</a:t>
            </a:r>
          </a:p>
          <a:p>
            <a:r>
              <a:rPr lang="cs-CZ" sz="1867" b="1" dirty="0"/>
              <a:t>Informační model stavby </a:t>
            </a:r>
            <a:r>
              <a:rPr lang="cs-CZ" sz="1867" dirty="0"/>
              <a:t>(povinné osoby, povinnost pořídit informační model stavby, výjimky z jeho pořizování, obsah informačního modelu stavby, informační kontejner, datový standard stavby, společné datové prostředí, kompetence MPO)</a:t>
            </a:r>
          </a:p>
          <a:p>
            <a:r>
              <a:rPr lang="cs-CZ" sz="1867" b="1" dirty="0"/>
              <a:t>Informační model vystavěného prostředí </a:t>
            </a:r>
            <a:r>
              <a:rPr lang="cs-CZ" sz="1867" dirty="0"/>
              <a:t>(základní model, jeho doplněk,  vedení údajů důležitých z hlediska obrany státu a bezpečnosti, přístup k obsahu informačního modelu vystavěného prostředí)</a:t>
            </a:r>
            <a:endParaRPr lang="cs-CZ" sz="1867" b="1" dirty="0"/>
          </a:p>
          <a:p>
            <a:r>
              <a:rPr lang="cs-CZ" sz="1867" b="1" dirty="0"/>
              <a:t>Přestupky</a:t>
            </a:r>
          </a:p>
          <a:p>
            <a:r>
              <a:rPr lang="cs-CZ" sz="1867" b="1" dirty="0"/>
              <a:t>Zmocňovací a přechodná ustanovení </a:t>
            </a:r>
            <a:r>
              <a:rPr lang="cs-CZ" sz="1867" dirty="0"/>
              <a:t>(MPO, ČÚZK)</a:t>
            </a:r>
          </a:p>
          <a:p>
            <a:r>
              <a:rPr lang="cs-CZ" sz="1867" b="1" dirty="0"/>
              <a:t>Změny souvisejících předpisů </a:t>
            </a:r>
            <a:r>
              <a:rPr lang="cs-CZ" sz="1867" dirty="0"/>
              <a:t>(změna zákona o technických požadavcích na výrobky)</a:t>
            </a:r>
          </a:p>
          <a:p>
            <a:r>
              <a:rPr lang="cs-CZ" sz="1867" b="1" dirty="0"/>
              <a:t>Účinnost</a:t>
            </a:r>
            <a:r>
              <a:rPr lang="cs-CZ" sz="1867" dirty="0"/>
              <a:t> - 1. 1. 2027 zákon jako celek 1. 1. 2027,</a:t>
            </a:r>
          </a:p>
          <a:p>
            <a:pPr marL="0" indent="0" defTabSz="1198003">
              <a:buNone/>
              <a:tabLst>
                <a:tab pos="1198003" algn="l"/>
              </a:tabLst>
            </a:pPr>
            <a:r>
              <a:rPr lang="cs-CZ" sz="1867" dirty="0"/>
              <a:t>	  - 1. 1. 2030 část první, hlava III (vystavěné prostředí), </a:t>
            </a:r>
          </a:p>
          <a:p>
            <a:pPr marL="0" indent="0">
              <a:buNone/>
            </a:pPr>
            <a:r>
              <a:rPr lang="cs-CZ" sz="1867" dirty="0"/>
              <a:t> 	  - 1. 1. 2032 § 7 odst. 2 písm. e) a § 7 odst. 3 (informační kontejner pro účel převzetí, užívání a údržby stavby nabyté jinak než výstavbou, informační kontejner skutečného stavu stavby).</a:t>
            </a:r>
          </a:p>
          <a:p>
            <a:pPr marL="0" indent="0">
              <a:buNone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562588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9F10D-546A-819C-6D08-9FBC2CEBE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68B70BD3-5454-B92E-84EC-F2020311D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800" y="239424"/>
            <a:ext cx="7844200" cy="51820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13999DE-8660-91EC-A07A-C29403900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Připravovaná novela I. 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38A0E59-0D96-708A-CC4B-11C94F1CE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sz="1867" dirty="0"/>
              <a:t>Novela stavebního zákona a souvisejících předpisů</a:t>
            </a:r>
          </a:p>
          <a:p>
            <a:pPr marL="0" indent="0">
              <a:buNone/>
            </a:pPr>
            <a:r>
              <a:rPr lang="cs-CZ" sz="1867" dirty="0"/>
              <a:t>    (sněmovní tisk č. 67), zasláno k podpisu prezidenta</a:t>
            </a:r>
          </a:p>
          <a:p>
            <a:pPr marL="0" indent="0">
              <a:buNone/>
            </a:pPr>
            <a:endParaRPr lang="cs-CZ" sz="1867" dirty="0"/>
          </a:p>
          <a:p>
            <a:pPr>
              <a:buFont typeface="Wingdings" panose="05000000000000000000" pitchFamily="2" charset="2"/>
              <a:buChar char="Ø"/>
            </a:pPr>
            <a:r>
              <a:rPr lang="cs-CZ" sz="1867" b="1" dirty="0"/>
              <a:t>Propojení zákona o BIM a stavebních postupů (KPN)</a:t>
            </a:r>
          </a:p>
          <a:p>
            <a:pPr marL="0" indent="0">
              <a:buNone/>
            </a:pPr>
            <a:endParaRPr lang="cs-CZ" sz="1867" dirty="0"/>
          </a:p>
          <a:p>
            <a:pPr marL="0" indent="0">
              <a:buNone/>
            </a:pPr>
            <a:r>
              <a:rPr lang="cs-CZ" sz="1867" dirty="0"/>
              <a:t>§ 271 odst. 1 návrhu novelizace stavebního zákona</a:t>
            </a:r>
          </a:p>
          <a:p>
            <a:pPr marL="0" indent="0">
              <a:buNone/>
            </a:pPr>
            <a:r>
              <a:rPr lang="cs-CZ" sz="1867" dirty="0"/>
              <a:t>„</a:t>
            </a:r>
            <a:r>
              <a:rPr lang="cs-CZ" sz="1867" b="1" i="1" dirty="0"/>
              <a:t>Dále se do evidence elektronických dokumentací vkládá informační kontejner pro povolení stavby a informační kontejner pro kolaudaci stavby ve strojově čitelném formátu, stanoví-li tak jiný právní předpis</a:t>
            </a:r>
            <a:r>
              <a:rPr lang="cs-CZ" sz="1867" b="1" i="1" baseline="30000" dirty="0"/>
              <a:t>82)</a:t>
            </a:r>
            <a:r>
              <a:rPr lang="cs-CZ" sz="1867" b="1" i="1" dirty="0"/>
              <a:t>.“.</a:t>
            </a:r>
          </a:p>
          <a:p>
            <a:pPr marL="0" indent="0">
              <a:buNone/>
            </a:pPr>
            <a:endParaRPr lang="cs-CZ" sz="1867" dirty="0"/>
          </a:p>
          <a:p>
            <a:pPr marL="0" indent="0">
              <a:buNone/>
            </a:pPr>
            <a:r>
              <a:rPr lang="cs-CZ" sz="1867" dirty="0"/>
              <a:t>§ 7 odst. 5 návrhu novelizace zákona o BIM</a:t>
            </a:r>
          </a:p>
          <a:p>
            <a:pPr marL="0" indent="0">
              <a:buNone/>
            </a:pPr>
            <a:r>
              <a:rPr lang="cs-CZ" sz="1867" b="1" i="1" dirty="0"/>
              <a:t>„(5) Informační kontejner podle odstavce 2 písm. a) se vkládá do evidence elektronických dokumentací podle stavebního zákona, a to nejpozději s podáním žádosti o povolení záměru</a:t>
            </a:r>
            <a:r>
              <a:rPr lang="cs-CZ" sz="1867" b="1" i="1" baseline="30000" dirty="0"/>
              <a:t>5)</a:t>
            </a:r>
            <a:r>
              <a:rPr lang="cs-CZ" sz="1867" b="1" i="1" dirty="0"/>
              <a:t>. Informační kontejner podle odstavce 2 písm. c) se vkládá do evidence elektronických dokumentací podle stavebního zákona, a to nejpozději s podáním žádosti o vydání kolaudačního rozhodnutí.“ </a:t>
            </a:r>
          </a:p>
          <a:p>
            <a:pPr marL="0" indent="0">
              <a:buNone/>
            </a:pPr>
            <a:endParaRPr lang="cs-CZ" sz="1867" b="1" i="1" dirty="0"/>
          </a:p>
          <a:p>
            <a:pPr marL="0" indent="0">
              <a:buNone/>
            </a:pPr>
            <a:endParaRPr lang="cs-CZ" sz="1867" dirty="0"/>
          </a:p>
        </p:txBody>
      </p:sp>
    </p:spTree>
    <p:extLst>
      <p:ext uri="{BB962C8B-B14F-4D97-AF65-F5344CB8AC3E}">
        <p14:creationId xmlns:p14="http://schemas.microsoft.com/office/powerpoint/2010/main" val="168635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DC209-BF76-1988-5813-A1BCC9C4E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B2A2177E-92C1-C062-3DC7-60147F900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800" y="239424"/>
            <a:ext cx="7844200" cy="51820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08AB29CD-1377-5DA7-0A98-7C6BE264F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Připravovaná novela II. 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6F5E2BB-75FA-18C2-EFBD-92F28CC42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endParaRPr lang="cs-CZ" sz="1867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cs-CZ" sz="1867" b="1" dirty="0"/>
              <a:t>Další rozvolnění náběhu povinností dle zákona o BIM</a:t>
            </a:r>
          </a:p>
          <a:p>
            <a:pPr marL="0" indent="0">
              <a:buNone/>
            </a:pPr>
            <a:endParaRPr lang="cs-CZ" sz="1867" dirty="0"/>
          </a:p>
          <a:p>
            <a:pPr marL="0" indent="0">
              <a:buNone/>
            </a:pPr>
            <a:r>
              <a:rPr lang="cs-CZ" sz="1867" dirty="0"/>
              <a:t>§ 18 návrhu novelizace zákona o BIM</a:t>
            </a:r>
          </a:p>
          <a:p>
            <a:pPr marL="0" indent="0">
              <a:buNone/>
            </a:pPr>
            <a:r>
              <a:rPr lang="cs-CZ" sz="1867" dirty="0"/>
              <a:t>„V případě, že dokumentace pro povolení stavby byla zpracována přede dnem nabytí účinnosti tohoto zákona a zadávací řízení pro veřejnou zakázku na zhotovení stavby </a:t>
            </a:r>
            <a:r>
              <a:rPr lang="cs-CZ" sz="1867" strike="sngStrike" dirty="0"/>
              <a:t>bude</a:t>
            </a:r>
            <a:r>
              <a:rPr lang="cs-CZ" sz="1867" dirty="0"/>
              <a:t> </a:t>
            </a:r>
            <a:r>
              <a:rPr lang="cs-CZ" sz="1867" b="1" dirty="0"/>
              <a:t>bylo</a:t>
            </a:r>
            <a:r>
              <a:rPr lang="cs-CZ" sz="1867" dirty="0"/>
              <a:t> zahájeno do 5 let ode dne nabytí účinnosti tohoto zákona, nemusí povinná osoba pořídit pro tento záměr informační model stavby a informační kontejner podle § 7 odst. 2 písm. a) až </a:t>
            </a:r>
            <a:r>
              <a:rPr lang="cs-CZ" sz="1867" strike="sngStrike" dirty="0"/>
              <a:t>c)</a:t>
            </a:r>
            <a:r>
              <a:rPr lang="cs-CZ" sz="1867" dirty="0"/>
              <a:t> </a:t>
            </a:r>
            <a:r>
              <a:rPr lang="cs-CZ" sz="1867" b="1" dirty="0"/>
              <a:t>d)</a:t>
            </a:r>
            <a:r>
              <a:rPr lang="cs-CZ" sz="1867" dirty="0"/>
              <a:t>. </a:t>
            </a:r>
            <a:r>
              <a:rPr lang="cs-CZ" sz="1867" strike="sngStrike" dirty="0"/>
              <a:t>V případě takové stavby pořídí povinná osoba informační model stavby a informační kontejner podle § 7 odst. 2 písm. d) nejpozději ke dni převzetí stavby pro její užívání.</a:t>
            </a:r>
            <a:r>
              <a:rPr lang="cs-CZ" sz="1867" dirty="0"/>
              <a:t>“</a:t>
            </a:r>
          </a:p>
          <a:p>
            <a:pPr marL="0" indent="0">
              <a:buNone/>
            </a:pPr>
            <a:endParaRPr lang="cs-CZ" sz="1867" b="1" dirty="0"/>
          </a:p>
          <a:p>
            <a:pPr marL="0" indent="0">
              <a:buNone/>
            </a:pPr>
            <a:r>
              <a:rPr lang="cs-CZ" sz="1867" b="1" dirty="0"/>
              <a:t>Tzn. ruší se povinnost ke dni převzetí stavby pro její užívání pořídit pro výše uvedený záměr </a:t>
            </a:r>
            <a:r>
              <a:rPr lang="cs-CZ" sz="1867" i="1" dirty="0"/>
              <a:t>informační kontejner pro převzetí, užívání a údržby nové stavby.</a:t>
            </a:r>
            <a:r>
              <a:rPr lang="cs-CZ" sz="1867" dirty="0"/>
              <a:t> </a:t>
            </a:r>
          </a:p>
          <a:p>
            <a:pPr marL="0" indent="0">
              <a:buNone/>
            </a:pPr>
            <a:endParaRPr lang="cs-CZ" sz="1867" dirty="0"/>
          </a:p>
          <a:p>
            <a:r>
              <a:rPr lang="cs-CZ" sz="1867" dirty="0"/>
              <a:t>Navrhovaná účinnost 1. ledna 2027, tzn. ke dni účinnosti zákona o BIM.</a:t>
            </a:r>
          </a:p>
          <a:p>
            <a:pPr marL="0" indent="0">
              <a:buNone/>
            </a:pPr>
            <a:endParaRPr lang="cs-CZ" sz="1867" dirty="0"/>
          </a:p>
        </p:txBody>
      </p:sp>
    </p:spTree>
    <p:extLst>
      <p:ext uri="{BB962C8B-B14F-4D97-AF65-F5344CB8AC3E}">
        <p14:creationId xmlns:p14="http://schemas.microsoft.com/office/powerpoint/2010/main" val="2442131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7409D869-FD4D-1CB4-5152-F39D392295B3}"/>
              </a:ext>
            </a:extLst>
          </p:cNvPr>
          <p:cNvSpPr txBox="1"/>
          <p:nvPr/>
        </p:nvSpPr>
        <p:spPr>
          <a:xfrm>
            <a:off x="651073" y="794802"/>
            <a:ext cx="10889854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0" i="0" dirty="0">
                <a:solidFill>
                  <a:srgbClr val="00A000"/>
                </a:solidFill>
                <a:effectLst/>
                <a:latin typeface="Arial" panose="020B0604020202020204" pitchFamily="34" charset="0"/>
              </a:rPr>
              <a:t>§ 6 odst. 4 </a:t>
            </a:r>
            <a:r>
              <a:rPr lang="cs-CZ" dirty="0">
                <a:solidFill>
                  <a:srgbClr val="00A000"/>
                </a:solidFill>
                <a:latin typeface="Arial" panose="020B0604020202020204" pitchFamily="34" charset="0"/>
              </a:rPr>
              <a:t>Zákona č. 330/2025 Sb. </a:t>
            </a:r>
          </a:p>
          <a:p>
            <a:r>
              <a:rPr lang="cs-CZ" b="0" i="0" dirty="0">
                <a:solidFill>
                  <a:srgbClr val="00A000"/>
                </a:solidFill>
                <a:effectLst/>
                <a:latin typeface="Arial" panose="020B0604020202020204" pitchFamily="34" charset="0"/>
              </a:rPr>
              <a:t>	„</a:t>
            </a:r>
            <a:r>
              <a:rPr lang="cs-CZ" b="0" i="1" dirty="0">
                <a:solidFill>
                  <a:srgbClr val="00A000"/>
                </a:solidFill>
                <a:effectLst/>
                <a:latin typeface="Arial" panose="020B0604020202020204" pitchFamily="34" charset="0"/>
              </a:rPr>
              <a:t>Podrobnosti </a:t>
            </a:r>
            <a:r>
              <a:rPr lang="cs-CZ" b="1" i="1" dirty="0">
                <a:solidFill>
                  <a:srgbClr val="00A000"/>
                </a:solidFill>
                <a:effectLst/>
                <a:latin typeface="Arial" panose="020B0604020202020204" pitchFamily="34" charset="0"/>
              </a:rPr>
              <a:t>obsahu a pravidla pro tvorbu informačního modelu stavby </a:t>
            </a:r>
            <a:r>
              <a:rPr lang="cs-CZ" b="0" i="1" dirty="0">
                <a:solidFill>
                  <a:srgbClr val="00A000"/>
                </a:solidFill>
                <a:effectLst/>
                <a:latin typeface="Arial" panose="020B0604020202020204" pitchFamily="34" charset="0"/>
              </a:rPr>
              <a:t>stanoví prováděcí právní předpis</a:t>
            </a:r>
            <a:r>
              <a:rPr lang="cs-CZ" b="0" i="0" dirty="0">
                <a:solidFill>
                  <a:srgbClr val="00A000"/>
                </a:solidFill>
                <a:effectLst/>
                <a:latin typeface="Arial" panose="020B0604020202020204" pitchFamily="34" charset="0"/>
              </a:rPr>
              <a:t>.“</a:t>
            </a:r>
          </a:p>
          <a:p>
            <a:endParaRPr lang="cs-CZ" dirty="0">
              <a:solidFill>
                <a:srgbClr val="00A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B0F0"/>
                </a:solidFill>
                <a:latin typeface="Arial" panose="020B0604020202020204" pitchFamily="34" charset="0"/>
              </a:rPr>
              <a:t>§ 3 a 4 Vyhlášky</a:t>
            </a:r>
          </a:p>
          <a:p>
            <a:endParaRPr lang="cs-CZ" dirty="0">
              <a:solidFill>
                <a:srgbClr val="00B0F0"/>
              </a:solidFill>
              <a:latin typeface="Arial" panose="020B0604020202020204" pitchFamily="34" charset="0"/>
            </a:endParaRPr>
          </a:p>
          <a:p>
            <a:r>
              <a:rPr lang="cs-CZ" dirty="0">
                <a:solidFill>
                  <a:srgbClr val="00A000"/>
                </a:solidFill>
                <a:latin typeface="Arial" panose="020B0604020202020204" pitchFamily="34" charset="0"/>
              </a:rPr>
              <a:t>§ 7 odst. 5 Zákona č. 330/2025 Sb.</a:t>
            </a:r>
          </a:p>
          <a:p>
            <a:r>
              <a:rPr lang="cs-CZ" dirty="0">
                <a:solidFill>
                  <a:srgbClr val="00A000"/>
                </a:solidFill>
                <a:latin typeface="Arial" panose="020B0604020202020204" pitchFamily="34" charset="0"/>
              </a:rPr>
              <a:t>	„</a:t>
            </a:r>
            <a:r>
              <a:rPr lang="cs-CZ" b="1" i="1" dirty="0">
                <a:solidFill>
                  <a:srgbClr val="00A000"/>
                </a:solidFill>
                <a:latin typeface="Arial" panose="020B0604020202020204" pitchFamily="34" charset="0"/>
              </a:rPr>
              <a:t>Obsah, rozsah a strukturu informačního kontejneru </a:t>
            </a:r>
            <a:r>
              <a:rPr lang="cs-CZ" i="1" dirty="0">
                <a:solidFill>
                  <a:srgbClr val="00A000"/>
                </a:solidFill>
                <a:latin typeface="Arial" panose="020B0604020202020204" pitchFamily="34" charset="0"/>
              </a:rPr>
              <a:t>pro jednotlivé účely podle odstavců 2 a 3 stanoví prováděcí právní předpis</a:t>
            </a:r>
            <a:r>
              <a:rPr lang="cs-CZ" dirty="0">
                <a:solidFill>
                  <a:srgbClr val="00A000"/>
                </a:solidFill>
                <a:latin typeface="Arial" panose="020B0604020202020204" pitchFamily="34" charset="0"/>
              </a:rPr>
              <a:t>.“</a:t>
            </a:r>
          </a:p>
          <a:p>
            <a:endParaRPr lang="cs-CZ" dirty="0">
              <a:solidFill>
                <a:srgbClr val="00A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B0F0"/>
                </a:solidFill>
                <a:latin typeface="Arial" panose="020B0604020202020204" pitchFamily="34" charset="0"/>
              </a:rPr>
              <a:t>§ 5 až 10 Vyhlášky</a:t>
            </a:r>
          </a:p>
          <a:p>
            <a:endParaRPr lang="cs-CZ" dirty="0">
              <a:solidFill>
                <a:srgbClr val="00A000"/>
              </a:solidFill>
              <a:latin typeface="Arial" panose="020B0604020202020204" pitchFamily="34" charset="0"/>
            </a:endParaRPr>
          </a:p>
          <a:p>
            <a:r>
              <a:rPr lang="cs-CZ" dirty="0">
                <a:solidFill>
                  <a:srgbClr val="00A000"/>
                </a:solidFill>
                <a:latin typeface="Arial" panose="020B0604020202020204" pitchFamily="34" charset="0"/>
              </a:rPr>
              <a:t>§ 8 odst. 1 Zákona č. 330/2025 Sb.</a:t>
            </a:r>
          </a:p>
          <a:p>
            <a:r>
              <a:rPr lang="cs-CZ" dirty="0">
                <a:solidFill>
                  <a:srgbClr val="00A000"/>
                </a:solidFill>
                <a:latin typeface="Arial" panose="020B0604020202020204" pitchFamily="34" charset="0"/>
              </a:rPr>
              <a:t>	„</a:t>
            </a:r>
            <a:r>
              <a:rPr lang="cs-CZ" i="1" dirty="0">
                <a:solidFill>
                  <a:srgbClr val="00A000"/>
                </a:solidFill>
                <a:latin typeface="Arial" panose="020B0604020202020204" pitchFamily="34" charset="0"/>
              </a:rPr>
              <a:t>Požadavky na </a:t>
            </a:r>
            <a:r>
              <a:rPr lang="cs-CZ" b="1" i="1" dirty="0">
                <a:solidFill>
                  <a:srgbClr val="00A000"/>
                </a:solidFill>
                <a:latin typeface="Arial" panose="020B0604020202020204" pitchFamily="34" charset="0"/>
              </a:rPr>
              <a:t>obsah a tvorbu datového standardu stavby </a:t>
            </a:r>
            <a:r>
              <a:rPr lang="cs-CZ" i="1" dirty="0">
                <a:solidFill>
                  <a:srgbClr val="00A000"/>
                </a:solidFill>
                <a:latin typeface="Arial" panose="020B0604020202020204" pitchFamily="34" charset="0"/>
              </a:rPr>
              <a:t>stanoví prováděcí právní předpis</a:t>
            </a:r>
            <a:r>
              <a:rPr lang="cs-CZ" dirty="0">
                <a:solidFill>
                  <a:srgbClr val="00A000"/>
                </a:solidFill>
                <a:latin typeface="Arial" panose="020B0604020202020204" pitchFamily="34" charset="0"/>
              </a:rPr>
              <a:t>.“</a:t>
            </a:r>
          </a:p>
          <a:p>
            <a:endParaRPr lang="cs-CZ" dirty="0">
              <a:solidFill>
                <a:srgbClr val="00A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B0F0"/>
                </a:solidFill>
                <a:latin typeface="Arial" panose="020B0604020202020204" pitchFamily="34" charset="0"/>
              </a:rPr>
              <a:t>§ 11 Vyhlášky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>
              <a:solidFill>
                <a:srgbClr val="00B0F0"/>
              </a:solidFill>
              <a:latin typeface="Arial" panose="020B0604020202020204" pitchFamily="34" charset="0"/>
            </a:endParaRPr>
          </a:p>
          <a:p>
            <a:r>
              <a:rPr lang="cs-CZ" dirty="0">
                <a:solidFill>
                  <a:srgbClr val="00A000"/>
                </a:solidFill>
                <a:latin typeface="Arial" panose="020B0604020202020204" pitchFamily="34" charset="0"/>
              </a:rPr>
              <a:t>§ 9 odst. 4 Zákona č. 330/2025 Sb.</a:t>
            </a:r>
          </a:p>
          <a:p>
            <a:r>
              <a:rPr lang="cs-CZ" dirty="0">
                <a:solidFill>
                  <a:srgbClr val="00A000"/>
                </a:solidFill>
                <a:latin typeface="Arial" panose="020B0604020202020204" pitchFamily="34" charset="0"/>
              </a:rPr>
              <a:t>	„</a:t>
            </a:r>
            <a:r>
              <a:rPr lang="cs-CZ" i="1" dirty="0">
                <a:solidFill>
                  <a:srgbClr val="00A000"/>
                </a:solidFill>
                <a:latin typeface="Arial" panose="020B0604020202020204" pitchFamily="34" charset="0"/>
              </a:rPr>
              <a:t>Podrobné </a:t>
            </a:r>
            <a:r>
              <a:rPr lang="cs-CZ" b="1" i="1" dirty="0">
                <a:solidFill>
                  <a:srgbClr val="00A000"/>
                </a:solidFill>
                <a:latin typeface="Arial" panose="020B0604020202020204" pitchFamily="34" charset="0"/>
              </a:rPr>
              <a:t>požadavky na společné datové prostředí </a:t>
            </a:r>
            <a:r>
              <a:rPr lang="cs-CZ" i="1" dirty="0">
                <a:solidFill>
                  <a:srgbClr val="00A000"/>
                </a:solidFill>
                <a:latin typeface="Arial" panose="020B0604020202020204" pitchFamily="34" charset="0"/>
              </a:rPr>
              <a:t>stanoví prováděcí právní předpis</a:t>
            </a:r>
            <a:r>
              <a:rPr lang="cs-CZ" dirty="0">
                <a:solidFill>
                  <a:srgbClr val="00A000"/>
                </a:solidFill>
                <a:latin typeface="Arial" panose="020B0604020202020204" pitchFamily="34" charset="0"/>
              </a:rPr>
              <a:t>.“</a:t>
            </a:r>
          </a:p>
          <a:p>
            <a:endParaRPr lang="cs-CZ" dirty="0">
              <a:solidFill>
                <a:srgbClr val="00A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B0F0"/>
                </a:solidFill>
                <a:latin typeface="Arial" panose="020B0604020202020204" pitchFamily="34" charset="0"/>
              </a:rPr>
              <a:t>§ 12 Vyhlášky</a:t>
            </a:r>
            <a:endParaRPr lang="cs-CZ" sz="1000" b="0" i="0" dirty="0">
              <a:solidFill>
                <a:srgbClr val="00A000"/>
              </a:solidFill>
              <a:effectLst/>
              <a:latin typeface="Arial" panose="020B0604020202020204" pitchFamily="34" charset="0"/>
            </a:endParaRPr>
          </a:p>
          <a:p>
            <a:endParaRPr lang="cs-CZ" sz="1000" dirty="0">
              <a:solidFill>
                <a:srgbClr val="00A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266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Obdélník: se zakulacenými rohy 76">
            <a:extLst>
              <a:ext uri="{FF2B5EF4-FFF2-40B4-BE49-F238E27FC236}">
                <a16:creationId xmlns:a16="http://schemas.microsoft.com/office/drawing/2014/main" id="{6E0A3215-3545-4062-9D51-E7CD2BB08234}"/>
              </a:ext>
            </a:extLst>
          </p:cNvPr>
          <p:cNvSpPr/>
          <p:nvPr/>
        </p:nvSpPr>
        <p:spPr>
          <a:xfrm>
            <a:off x="6980370" y="103692"/>
            <a:ext cx="5108768" cy="6645897"/>
          </a:xfrm>
          <a:prstGeom prst="roundRect">
            <a:avLst>
              <a:gd name="adj" fmla="val 1938"/>
            </a:avLst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Webové rozhraní DSS</a:t>
            </a:r>
          </a:p>
        </p:txBody>
      </p:sp>
      <p:sp>
        <p:nvSpPr>
          <p:cNvPr id="75" name="Obdélník: se zakulacenými rohy 74">
            <a:extLst>
              <a:ext uri="{FF2B5EF4-FFF2-40B4-BE49-F238E27FC236}">
                <a16:creationId xmlns:a16="http://schemas.microsoft.com/office/drawing/2014/main" id="{878DD73A-3B38-42EE-81C7-F37CF18D7AFF}"/>
              </a:ext>
            </a:extLst>
          </p:cNvPr>
          <p:cNvSpPr/>
          <p:nvPr/>
        </p:nvSpPr>
        <p:spPr>
          <a:xfrm>
            <a:off x="3930265" y="103693"/>
            <a:ext cx="2902250" cy="6645897"/>
          </a:xfrm>
          <a:prstGeom prst="roundRect">
            <a:avLst>
              <a:gd name="adj" fmla="val 3422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Vyhláška</a:t>
            </a:r>
          </a:p>
        </p:txBody>
      </p: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80C06990-28D2-415B-8B23-1550FFFE6B51}"/>
              </a:ext>
            </a:extLst>
          </p:cNvPr>
          <p:cNvSpPr/>
          <p:nvPr/>
        </p:nvSpPr>
        <p:spPr>
          <a:xfrm>
            <a:off x="108750" y="103693"/>
            <a:ext cx="3673661" cy="6645897"/>
          </a:xfrm>
          <a:prstGeom prst="roundRect">
            <a:avLst>
              <a:gd name="adj" fmla="val 3422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Zákon č. 330/2025 Sb.</a:t>
            </a:r>
          </a:p>
        </p:txBody>
      </p:sp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F24766B6-1F7A-49DF-ADA7-8C5BCE84B26D}"/>
              </a:ext>
            </a:extLst>
          </p:cNvPr>
          <p:cNvSpPr/>
          <p:nvPr/>
        </p:nvSpPr>
        <p:spPr>
          <a:xfrm>
            <a:off x="201979" y="493842"/>
            <a:ext cx="3497565" cy="23155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Hlava I Úvodní ustanovení</a:t>
            </a:r>
          </a:p>
        </p:txBody>
      </p:sp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F238351A-27D0-420A-81C6-9ED6D1A2701C}"/>
              </a:ext>
            </a:extLst>
          </p:cNvPr>
          <p:cNvSpPr/>
          <p:nvPr/>
        </p:nvSpPr>
        <p:spPr>
          <a:xfrm>
            <a:off x="392086" y="786894"/>
            <a:ext cx="2678284" cy="23155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1 Předmět a účel zákona</a:t>
            </a: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D6144D58-8855-4AC3-B16F-B8A7B67A9A06}"/>
              </a:ext>
            </a:extLst>
          </p:cNvPr>
          <p:cNvSpPr/>
          <p:nvPr/>
        </p:nvSpPr>
        <p:spPr>
          <a:xfrm>
            <a:off x="397939" y="1075015"/>
            <a:ext cx="2678284" cy="23155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2 Vymezení pojmů</a:t>
            </a:r>
          </a:p>
        </p:txBody>
      </p:sp>
      <p:sp>
        <p:nvSpPr>
          <p:cNvPr id="14" name="Obdélník: se zakulacenými rohy 13">
            <a:extLst>
              <a:ext uri="{FF2B5EF4-FFF2-40B4-BE49-F238E27FC236}">
                <a16:creationId xmlns:a16="http://schemas.microsoft.com/office/drawing/2014/main" id="{4A50E013-C525-4A2E-BA98-26B301985D9D}"/>
              </a:ext>
            </a:extLst>
          </p:cNvPr>
          <p:cNvSpPr/>
          <p:nvPr/>
        </p:nvSpPr>
        <p:spPr>
          <a:xfrm>
            <a:off x="201979" y="1363136"/>
            <a:ext cx="3497566" cy="23155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Hlava II Informační model stavby (IMS)</a:t>
            </a:r>
          </a:p>
        </p:txBody>
      </p:sp>
      <p:sp>
        <p:nvSpPr>
          <p:cNvPr id="15" name="Obdélník: se zakulacenými rohy 14">
            <a:extLst>
              <a:ext uri="{FF2B5EF4-FFF2-40B4-BE49-F238E27FC236}">
                <a16:creationId xmlns:a16="http://schemas.microsoft.com/office/drawing/2014/main" id="{1B27BC16-6C1E-453A-8E06-922C66BBB631}"/>
              </a:ext>
            </a:extLst>
          </p:cNvPr>
          <p:cNvSpPr/>
          <p:nvPr/>
        </p:nvSpPr>
        <p:spPr>
          <a:xfrm>
            <a:off x="392086" y="1662326"/>
            <a:ext cx="2678284" cy="23155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3 Povinné osoby</a:t>
            </a:r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0870BD8D-20DA-4E83-8503-C49AB315670B}"/>
              </a:ext>
            </a:extLst>
          </p:cNvPr>
          <p:cNvSpPr/>
          <p:nvPr/>
        </p:nvSpPr>
        <p:spPr>
          <a:xfrm>
            <a:off x="392086" y="1961516"/>
            <a:ext cx="2678284" cy="23155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4 Pořizování a udržování IMS</a:t>
            </a:r>
          </a:p>
        </p:txBody>
      </p:sp>
      <p:sp>
        <p:nvSpPr>
          <p:cNvPr id="17" name="Obdélník: se zakulacenými rohy 16">
            <a:extLst>
              <a:ext uri="{FF2B5EF4-FFF2-40B4-BE49-F238E27FC236}">
                <a16:creationId xmlns:a16="http://schemas.microsoft.com/office/drawing/2014/main" id="{E925360B-3671-41BA-84BA-C2C3189F4156}"/>
              </a:ext>
            </a:extLst>
          </p:cNvPr>
          <p:cNvSpPr/>
          <p:nvPr/>
        </p:nvSpPr>
        <p:spPr>
          <a:xfrm>
            <a:off x="392086" y="2260706"/>
            <a:ext cx="2678284" cy="23155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5 Výjimky</a:t>
            </a:r>
          </a:p>
        </p:txBody>
      </p:sp>
      <p:sp>
        <p:nvSpPr>
          <p:cNvPr id="18" name="Obdélník: se zakulacenými rohy 17">
            <a:extLst>
              <a:ext uri="{FF2B5EF4-FFF2-40B4-BE49-F238E27FC236}">
                <a16:creationId xmlns:a16="http://schemas.microsoft.com/office/drawing/2014/main" id="{46AE4686-9B62-43E1-A94A-8575696090C2}"/>
              </a:ext>
            </a:extLst>
          </p:cNvPr>
          <p:cNvSpPr/>
          <p:nvPr/>
        </p:nvSpPr>
        <p:spPr>
          <a:xfrm>
            <a:off x="392086" y="2565351"/>
            <a:ext cx="2678284" cy="23155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6 Obsah IMS</a:t>
            </a:r>
          </a:p>
        </p:txBody>
      </p:sp>
      <p:sp>
        <p:nvSpPr>
          <p:cNvPr id="19" name="Obdélník: se zakulacenými rohy 18">
            <a:extLst>
              <a:ext uri="{FF2B5EF4-FFF2-40B4-BE49-F238E27FC236}">
                <a16:creationId xmlns:a16="http://schemas.microsoft.com/office/drawing/2014/main" id="{3BD62678-C7EE-4AA5-87D7-15AD8F38C721}"/>
              </a:ext>
            </a:extLst>
          </p:cNvPr>
          <p:cNvSpPr/>
          <p:nvPr/>
        </p:nvSpPr>
        <p:spPr>
          <a:xfrm>
            <a:off x="392086" y="2856922"/>
            <a:ext cx="2678284" cy="23155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7 Informační kontejnery (IK)</a:t>
            </a:r>
          </a:p>
        </p:txBody>
      </p:sp>
      <p:sp>
        <p:nvSpPr>
          <p:cNvPr id="20" name="Obdélník: se zakulacenými rohy 19">
            <a:extLst>
              <a:ext uri="{FF2B5EF4-FFF2-40B4-BE49-F238E27FC236}">
                <a16:creationId xmlns:a16="http://schemas.microsoft.com/office/drawing/2014/main" id="{1CA86341-E668-4007-B0B5-4483F1561F50}"/>
              </a:ext>
            </a:extLst>
          </p:cNvPr>
          <p:cNvSpPr/>
          <p:nvPr/>
        </p:nvSpPr>
        <p:spPr>
          <a:xfrm>
            <a:off x="610690" y="3157256"/>
            <a:ext cx="2795239" cy="23155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(2) a) Povolení stavby</a:t>
            </a:r>
          </a:p>
        </p:txBody>
      </p:sp>
      <p:sp>
        <p:nvSpPr>
          <p:cNvPr id="23" name="Obdélník: se zakulacenými rohy 22">
            <a:extLst>
              <a:ext uri="{FF2B5EF4-FFF2-40B4-BE49-F238E27FC236}">
                <a16:creationId xmlns:a16="http://schemas.microsoft.com/office/drawing/2014/main" id="{382647E9-BD37-425F-B620-E49693B3E96A}"/>
              </a:ext>
            </a:extLst>
          </p:cNvPr>
          <p:cNvSpPr/>
          <p:nvPr/>
        </p:nvSpPr>
        <p:spPr>
          <a:xfrm>
            <a:off x="610690" y="3456446"/>
            <a:ext cx="2795239" cy="23155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(2) b) Provádění stavby</a:t>
            </a:r>
          </a:p>
        </p:txBody>
      </p:sp>
      <p:sp>
        <p:nvSpPr>
          <p:cNvPr id="24" name="Obdélník: se zakulacenými rohy 23">
            <a:extLst>
              <a:ext uri="{FF2B5EF4-FFF2-40B4-BE49-F238E27FC236}">
                <a16:creationId xmlns:a16="http://schemas.microsoft.com/office/drawing/2014/main" id="{1FC9AF08-C947-4BBB-ACC4-F12C3B480097}"/>
              </a:ext>
            </a:extLst>
          </p:cNvPr>
          <p:cNvSpPr/>
          <p:nvPr/>
        </p:nvSpPr>
        <p:spPr>
          <a:xfrm>
            <a:off x="610690" y="3761091"/>
            <a:ext cx="2795239" cy="23155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(2) c) Kolaudace stavby</a:t>
            </a:r>
          </a:p>
        </p:txBody>
      </p:sp>
      <p:sp>
        <p:nvSpPr>
          <p:cNvPr id="25" name="Obdélník: se zakulacenými rohy 24">
            <a:extLst>
              <a:ext uri="{FF2B5EF4-FFF2-40B4-BE49-F238E27FC236}">
                <a16:creationId xmlns:a16="http://schemas.microsoft.com/office/drawing/2014/main" id="{B757A06E-6928-4BDF-91B6-2D792A3CB998}"/>
              </a:ext>
            </a:extLst>
          </p:cNvPr>
          <p:cNvSpPr/>
          <p:nvPr/>
        </p:nvSpPr>
        <p:spPr>
          <a:xfrm>
            <a:off x="610690" y="4063391"/>
            <a:ext cx="2795239" cy="23155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(2) d) Převzetí stavby (výstavbou)</a:t>
            </a:r>
          </a:p>
        </p:txBody>
      </p:sp>
      <p:sp>
        <p:nvSpPr>
          <p:cNvPr id="26" name="Obdélník: se zakulacenými rohy 25">
            <a:extLst>
              <a:ext uri="{FF2B5EF4-FFF2-40B4-BE49-F238E27FC236}">
                <a16:creationId xmlns:a16="http://schemas.microsoft.com/office/drawing/2014/main" id="{593A7FC3-F7B6-4A37-A12C-1FCE1C02D241}"/>
              </a:ext>
            </a:extLst>
          </p:cNvPr>
          <p:cNvSpPr/>
          <p:nvPr/>
        </p:nvSpPr>
        <p:spPr>
          <a:xfrm>
            <a:off x="392086" y="4955015"/>
            <a:ext cx="2678284" cy="23155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8 Datový standard stavby (DSS)</a:t>
            </a:r>
          </a:p>
        </p:txBody>
      </p:sp>
      <p:sp>
        <p:nvSpPr>
          <p:cNvPr id="27" name="Obdélník: se zakulacenými rohy 26">
            <a:extLst>
              <a:ext uri="{FF2B5EF4-FFF2-40B4-BE49-F238E27FC236}">
                <a16:creationId xmlns:a16="http://schemas.microsoft.com/office/drawing/2014/main" id="{FE58F152-325F-4342-9B9E-CDB4B693A801}"/>
              </a:ext>
            </a:extLst>
          </p:cNvPr>
          <p:cNvSpPr/>
          <p:nvPr/>
        </p:nvSpPr>
        <p:spPr>
          <a:xfrm>
            <a:off x="392086" y="5257549"/>
            <a:ext cx="2678284" cy="23155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9 Společné datové prostředí</a:t>
            </a:r>
          </a:p>
        </p:txBody>
      </p:sp>
      <p:sp>
        <p:nvSpPr>
          <p:cNvPr id="28" name="Obdélník: se zakulacenými rohy 27">
            <a:extLst>
              <a:ext uri="{FF2B5EF4-FFF2-40B4-BE49-F238E27FC236}">
                <a16:creationId xmlns:a16="http://schemas.microsoft.com/office/drawing/2014/main" id="{447F6814-4D7E-44CC-88EA-6EBE62AA56AB}"/>
              </a:ext>
            </a:extLst>
          </p:cNvPr>
          <p:cNvSpPr/>
          <p:nvPr/>
        </p:nvSpPr>
        <p:spPr>
          <a:xfrm>
            <a:off x="392086" y="5540999"/>
            <a:ext cx="2678284" cy="23155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10 Výkon státní správy</a:t>
            </a:r>
          </a:p>
        </p:txBody>
      </p:sp>
      <p:sp>
        <p:nvSpPr>
          <p:cNvPr id="29" name="Obdélník: se zakulacenými rohy 28">
            <a:extLst>
              <a:ext uri="{FF2B5EF4-FFF2-40B4-BE49-F238E27FC236}">
                <a16:creationId xmlns:a16="http://schemas.microsoft.com/office/drawing/2014/main" id="{C2FFE7F4-8CDE-4CFD-8D2C-9046A34167CE}"/>
              </a:ext>
            </a:extLst>
          </p:cNvPr>
          <p:cNvSpPr/>
          <p:nvPr/>
        </p:nvSpPr>
        <p:spPr>
          <a:xfrm>
            <a:off x="201979" y="6133960"/>
            <a:ext cx="3497565" cy="23155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Hlava V Zmocňovací a přechodná ustanovení</a:t>
            </a:r>
          </a:p>
        </p:txBody>
      </p:sp>
      <p:sp>
        <p:nvSpPr>
          <p:cNvPr id="30" name="Obdélník: se zakulacenými rohy 29">
            <a:extLst>
              <a:ext uri="{FF2B5EF4-FFF2-40B4-BE49-F238E27FC236}">
                <a16:creationId xmlns:a16="http://schemas.microsoft.com/office/drawing/2014/main" id="{3FA1A3D6-CF75-4FFD-AC1A-5AC38991C1D6}"/>
              </a:ext>
            </a:extLst>
          </p:cNvPr>
          <p:cNvSpPr/>
          <p:nvPr/>
        </p:nvSpPr>
        <p:spPr>
          <a:xfrm>
            <a:off x="201979" y="6430458"/>
            <a:ext cx="3497565" cy="23155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Část 13 Účinnost</a:t>
            </a:r>
          </a:p>
        </p:txBody>
      </p:sp>
      <p:sp>
        <p:nvSpPr>
          <p:cNvPr id="31" name="Obdélník: se zakulacenými rohy 30">
            <a:extLst>
              <a:ext uri="{FF2B5EF4-FFF2-40B4-BE49-F238E27FC236}">
                <a16:creationId xmlns:a16="http://schemas.microsoft.com/office/drawing/2014/main" id="{C7927B6C-0A98-4FA5-AE39-F8B2054063A8}"/>
              </a:ext>
            </a:extLst>
          </p:cNvPr>
          <p:cNvSpPr/>
          <p:nvPr/>
        </p:nvSpPr>
        <p:spPr>
          <a:xfrm>
            <a:off x="4009708" y="491982"/>
            <a:ext cx="2137719" cy="23155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Úvodní ustanovení</a:t>
            </a:r>
          </a:p>
        </p:txBody>
      </p:sp>
      <p:sp>
        <p:nvSpPr>
          <p:cNvPr id="32" name="Obdélník: se zakulacenými rohy 31">
            <a:extLst>
              <a:ext uri="{FF2B5EF4-FFF2-40B4-BE49-F238E27FC236}">
                <a16:creationId xmlns:a16="http://schemas.microsoft.com/office/drawing/2014/main" id="{850F5FC1-8622-4C98-BFCA-443DB98E57B1}"/>
              </a:ext>
            </a:extLst>
          </p:cNvPr>
          <p:cNvSpPr/>
          <p:nvPr/>
        </p:nvSpPr>
        <p:spPr>
          <a:xfrm>
            <a:off x="4199812" y="785034"/>
            <a:ext cx="2450952" cy="23155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1 Předmět úpravy</a:t>
            </a:r>
          </a:p>
        </p:txBody>
      </p:sp>
      <p:sp>
        <p:nvSpPr>
          <p:cNvPr id="33" name="Obdélník: se zakulacenými rohy 32">
            <a:extLst>
              <a:ext uri="{FF2B5EF4-FFF2-40B4-BE49-F238E27FC236}">
                <a16:creationId xmlns:a16="http://schemas.microsoft.com/office/drawing/2014/main" id="{C077EB08-A4C9-4D2B-8CCA-63D2E8291CC8}"/>
              </a:ext>
            </a:extLst>
          </p:cNvPr>
          <p:cNvSpPr/>
          <p:nvPr/>
        </p:nvSpPr>
        <p:spPr>
          <a:xfrm>
            <a:off x="4199811" y="1071303"/>
            <a:ext cx="2450952" cy="23155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2 Vymezení pojmů</a:t>
            </a:r>
          </a:p>
        </p:txBody>
      </p:sp>
      <p:sp>
        <p:nvSpPr>
          <p:cNvPr id="34" name="Obdélník: se zakulacenými rohy 33">
            <a:extLst>
              <a:ext uri="{FF2B5EF4-FFF2-40B4-BE49-F238E27FC236}">
                <a16:creationId xmlns:a16="http://schemas.microsoft.com/office/drawing/2014/main" id="{2D595CE7-2FE2-4382-9A2B-D348EE484761}"/>
              </a:ext>
            </a:extLst>
          </p:cNvPr>
          <p:cNvSpPr/>
          <p:nvPr/>
        </p:nvSpPr>
        <p:spPr>
          <a:xfrm>
            <a:off x="3999674" y="1962666"/>
            <a:ext cx="2137719" cy="23155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Informační model stavby</a:t>
            </a:r>
          </a:p>
        </p:txBody>
      </p:sp>
      <p:sp>
        <p:nvSpPr>
          <p:cNvPr id="35" name="Obdélník: se zakulacenými rohy 34">
            <a:extLst>
              <a:ext uri="{FF2B5EF4-FFF2-40B4-BE49-F238E27FC236}">
                <a16:creationId xmlns:a16="http://schemas.microsoft.com/office/drawing/2014/main" id="{0B4174BE-FF20-4601-9F62-86B938380F68}"/>
              </a:ext>
            </a:extLst>
          </p:cNvPr>
          <p:cNvSpPr/>
          <p:nvPr/>
        </p:nvSpPr>
        <p:spPr>
          <a:xfrm>
            <a:off x="4189782" y="2263807"/>
            <a:ext cx="2450952" cy="23155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3 Obsah a tvorba IMS</a:t>
            </a:r>
          </a:p>
        </p:txBody>
      </p:sp>
      <p:sp>
        <p:nvSpPr>
          <p:cNvPr id="36" name="Obdélník: se zakulacenými rohy 35">
            <a:extLst>
              <a:ext uri="{FF2B5EF4-FFF2-40B4-BE49-F238E27FC236}">
                <a16:creationId xmlns:a16="http://schemas.microsoft.com/office/drawing/2014/main" id="{3F6A9403-9900-4513-803F-E2B0CF74A335}"/>
              </a:ext>
            </a:extLst>
          </p:cNvPr>
          <p:cNvSpPr/>
          <p:nvPr/>
        </p:nvSpPr>
        <p:spPr>
          <a:xfrm>
            <a:off x="4189782" y="2562997"/>
            <a:ext cx="2450952" cy="23155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4 Obsah rozsah a struktura IK</a:t>
            </a:r>
          </a:p>
        </p:txBody>
      </p:sp>
      <p:sp>
        <p:nvSpPr>
          <p:cNvPr id="40" name="Obdélník: se zakulacenými rohy 39">
            <a:extLst>
              <a:ext uri="{FF2B5EF4-FFF2-40B4-BE49-F238E27FC236}">
                <a16:creationId xmlns:a16="http://schemas.microsoft.com/office/drawing/2014/main" id="{EC4A5A0E-C901-4FFA-B803-5C633B3DF164}"/>
              </a:ext>
            </a:extLst>
          </p:cNvPr>
          <p:cNvSpPr/>
          <p:nvPr/>
        </p:nvSpPr>
        <p:spPr>
          <a:xfrm>
            <a:off x="4199814" y="3155169"/>
            <a:ext cx="2450952" cy="23155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5 Povolení stavby</a:t>
            </a:r>
          </a:p>
        </p:txBody>
      </p:sp>
      <p:sp>
        <p:nvSpPr>
          <p:cNvPr id="41" name="Obdélník: se zakulacenými rohy 40">
            <a:extLst>
              <a:ext uri="{FF2B5EF4-FFF2-40B4-BE49-F238E27FC236}">
                <a16:creationId xmlns:a16="http://schemas.microsoft.com/office/drawing/2014/main" id="{84F88CE5-8E50-4791-8D91-4FD2D65A6893}"/>
              </a:ext>
            </a:extLst>
          </p:cNvPr>
          <p:cNvSpPr/>
          <p:nvPr/>
        </p:nvSpPr>
        <p:spPr>
          <a:xfrm>
            <a:off x="4208203" y="3454359"/>
            <a:ext cx="2450952" cy="23155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6 Provádění stavby</a:t>
            </a:r>
          </a:p>
        </p:txBody>
      </p:sp>
      <p:sp>
        <p:nvSpPr>
          <p:cNvPr id="42" name="Obdélník: se zakulacenými rohy 41">
            <a:extLst>
              <a:ext uri="{FF2B5EF4-FFF2-40B4-BE49-F238E27FC236}">
                <a16:creationId xmlns:a16="http://schemas.microsoft.com/office/drawing/2014/main" id="{E2795207-7EF1-4B1A-A74E-364B9C42A1AD}"/>
              </a:ext>
            </a:extLst>
          </p:cNvPr>
          <p:cNvSpPr/>
          <p:nvPr/>
        </p:nvSpPr>
        <p:spPr>
          <a:xfrm>
            <a:off x="4199814" y="3759004"/>
            <a:ext cx="2450952" cy="23155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7 Kolaudace stavby</a:t>
            </a:r>
          </a:p>
        </p:txBody>
      </p:sp>
      <p:sp>
        <p:nvSpPr>
          <p:cNvPr id="43" name="Obdélník: se zakulacenými rohy 42">
            <a:extLst>
              <a:ext uri="{FF2B5EF4-FFF2-40B4-BE49-F238E27FC236}">
                <a16:creationId xmlns:a16="http://schemas.microsoft.com/office/drawing/2014/main" id="{6BEF7646-1F89-491B-91E7-B753FFF33DA2}"/>
              </a:ext>
            </a:extLst>
          </p:cNvPr>
          <p:cNvSpPr/>
          <p:nvPr/>
        </p:nvSpPr>
        <p:spPr>
          <a:xfrm>
            <a:off x="4199814" y="4061304"/>
            <a:ext cx="2450952" cy="23155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8 Převzetí stavby (výstavbou)</a:t>
            </a:r>
          </a:p>
        </p:txBody>
      </p:sp>
      <p:sp>
        <p:nvSpPr>
          <p:cNvPr id="49" name="Obdélník: se zakulacenými rohy 48">
            <a:extLst>
              <a:ext uri="{FF2B5EF4-FFF2-40B4-BE49-F238E27FC236}">
                <a16:creationId xmlns:a16="http://schemas.microsoft.com/office/drawing/2014/main" id="{2C865409-EA13-49C7-B46B-F924A5FCCDAC}"/>
              </a:ext>
            </a:extLst>
          </p:cNvPr>
          <p:cNvSpPr/>
          <p:nvPr/>
        </p:nvSpPr>
        <p:spPr>
          <a:xfrm>
            <a:off x="4009707" y="2860445"/>
            <a:ext cx="2137719" cy="23155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Datová část IK</a:t>
            </a:r>
          </a:p>
        </p:txBody>
      </p:sp>
      <p:sp>
        <p:nvSpPr>
          <p:cNvPr id="50" name="Obdélník: se zakulacenými rohy 49">
            <a:extLst>
              <a:ext uri="{FF2B5EF4-FFF2-40B4-BE49-F238E27FC236}">
                <a16:creationId xmlns:a16="http://schemas.microsoft.com/office/drawing/2014/main" id="{B95DFB03-7312-4FDE-8722-8EDF27411F48}"/>
              </a:ext>
            </a:extLst>
          </p:cNvPr>
          <p:cNvSpPr/>
          <p:nvPr/>
        </p:nvSpPr>
        <p:spPr>
          <a:xfrm>
            <a:off x="610690" y="4365699"/>
            <a:ext cx="2795239" cy="23155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(2) e) Převzetí stavby (jinak)</a:t>
            </a:r>
          </a:p>
        </p:txBody>
      </p:sp>
      <p:sp>
        <p:nvSpPr>
          <p:cNvPr id="51" name="Obdélník: se zakulacenými rohy 50">
            <a:extLst>
              <a:ext uri="{FF2B5EF4-FFF2-40B4-BE49-F238E27FC236}">
                <a16:creationId xmlns:a16="http://schemas.microsoft.com/office/drawing/2014/main" id="{E9378DEA-5202-43CF-842A-F93A36728913}"/>
              </a:ext>
            </a:extLst>
          </p:cNvPr>
          <p:cNvSpPr/>
          <p:nvPr/>
        </p:nvSpPr>
        <p:spPr>
          <a:xfrm>
            <a:off x="610690" y="4660357"/>
            <a:ext cx="2795239" cy="23155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(3) Skutečný stav stavby</a:t>
            </a:r>
          </a:p>
        </p:txBody>
      </p:sp>
      <p:sp>
        <p:nvSpPr>
          <p:cNvPr id="52" name="Obdélník: se zakulacenými rohy 51">
            <a:extLst>
              <a:ext uri="{FF2B5EF4-FFF2-40B4-BE49-F238E27FC236}">
                <a16:creationId xmlns:a16="http://schemas.microsoft.com/office/drawing/2014/main" id="{BC6B3FEB-7628-40CE-9947-4D74B7A54687}"/>
              </a:ext>
            </a:extLst>
          </p:cNvPr>
          <p:cNvSpPr/>
          <p:nvPr/>
        </p:nvSpPr>
        <p:spPr>
          <a:xfrm>
            <a:off x="4199814" y="4356098"/>
            <a:ext cx="2450952" cy="23155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9 Převzetí stavby (jinak)</a:t>
            </a:r>
          </a:p>
        </p:txBody>
      </p:sp>
      <p:sp>
        <p:nvSpPr>
          <p:cNvPr id="53" name="Obdélník: se zakulacenými rohy 52">
            <a:extLst>
              <a:ext uri="{FF2B5EF4-FFF2-40B4-BE49-F238E27FC236}">
                <a16:creationId xmlns:a16="http://schemas.microsoft.com/office/drawing/2014/main" id="{83C5A639-9AED-4DB3-B929-E13D497BB3A3}"/>
              </a:ext>
            </a:extLst>
          </p:cNvPr>
          <p:cNvSpPr/>
          <p:nvPr/>
        </p:nvSpPr>
        <p:spPr>
          <a:xfrm>
            <a:off x="4199814" y="4650756"/>
            <a:ext cx="2450952" cy="23155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10 Skutečný stav stavby</a:t>
            </a:r>
          </a:p>
        </p:txBody>
      </p:sp>
      <p:sp>
        <p:nvSpPr>
          <p:cNvPr id="54" name="Obdélník: se zakulacenými rohy 53">
            <a:extLst>
              <a:ext uri="{FF2B5EF4-FFF2-40B4-BE49-F238E27FC236}">
                <a16:creationId xmlns:a16="http://schemas.microsoft.com/office/drawing/2014/main" id="{E1C9E783-AB7C-483C-806C-7D8177F14547}"/>
              </a:ext>
            </a:extLst>
          </p:cNvPr>
          <p:cNvSpPr/>
          <p:nvPr/>
        </p:nvSpPr>
        <p:spPr>
          <a:xfrm>
            <a:off x="4009707" y="4945414"/>
            <a:ext cx="2137719" cy="23155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Datový standard stavby</a:t>
            </a:r>
          </a:p>
        </p:txBody>
      </p:sp>
      <p:sp>
        <p:nvSpPr>
          <p:cNvPr id="55" name="Obdélník: se zakulacenými rohy 54">
            <a:extLst>
              <a:ext uri="{FF2B5EF4-FFF2-40B4-BE49-F238E27FC236}">
                <a16:creationId xmlns:a16="http://schemas.microsoft.com/office/drawing/2014/main" id="{AF881412-CD89-4045-B4F1-D7860BF057C1}"/>
              </a:ext>
            </a:extLst>
          </p:cNvPr>
          <p:cNvSpPr/>
          <p:nvPr/>
        </p:nvSpPr>
        <p:spPr>
          <a:xfrm>
            <a:off x="4199814" y="5247714"/>
            <a:ext cx="2450952" cy="23155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11 Datový standard stavby</a:t>
            </a:r>
          </a:p>
        </p:txBody>
      </p:sp>
      <p:sp>
        <p:nvSpPr>
          <p:cNvPr id="56" name="Obdélník: se zakulacenými rohy 55">
            <a:extLst>
              <a:ext uri="{FF2B5EF4-FFF2-40B4-BE49-F238E27FC236}">
                <a16:creationId xmlns:a16="http://schemas.microsoft.com/office/drawing/2014/main" id="{305A5B76-70F5-472D-8F58-3982033C6EE8}"/>
              </a:ext>
            </a:extLst>
          </p:cNvPr>
          <p:cNvSpPr/>
          <p:nvPr/>
        </p:nvSpPr>
        <p:spPr>
          <a:xfrm>
            <a:off x="4009707" y="5550632"/>
            <a:ext cx="2137719" cy="23155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Společné datové prostředí</a:t>
            </a:r>
          </a:p>
        </p:txBody>
      </p:sp>
      <p:sp>
        <p:nvSpPr>
          <p:cNvPr id="57" name="Obdélník: se zakulacenými rohy 56">
            <a:extLst>
              <a:ext uri="{FF2B5EF4-FFF2-40B4-BE49-F238E27FC236}">
                <a16:creationId xmlns:a16="http://schemas.microsoft.com/office/drawing/2014/main" id="{DABACE68-E835-4166-98F1-8A5D20F7A5CB}"/>
              </a:ext>
            </a:extLst>
          </p:cNvPr>
          <p:cNvSpPr/>
          <p:nvPr/>
        </p:nvSpPr>
        <p:spPr>
          <a:xfrm>
            <a:off x="4199814" y="5852932"/>
            <a:ext cx="2450952" cy="23155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12 Společné datové prostředí</a:t>
            </a:r>
          </a:p>
        </p:txBody>
      </p:sp>
      <p:sp>
        <p:nvSpPr>
          <p:cNvPr id="58" name="Obdélník: se zakulacenými rohy 57">
            <a:extLst>
              <a:ext uri="{FF2B5EF4-FFF2-40B4-BE49-F238E27FC236}">
                <a16:creationId xmlns:a16="http://schemas.microsoft.com/office/drawing/2014/main" id="{5EE29F32-5AA2-465D-9807-39C346D17876}"/>
              </a:ext>
            </a:extLst>
          </p:cNvPr>
          <p:cNvSpPr/>
          <p:nvPr/>
        </p:nvSpPr>
        <p:spPr>
          <a:xfrm>
            <a:off x="4199813" y="6427777"/>
            <a:ext cx="2450952" cy="23155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13 Účinnost</a:t>
            </a:r>
          </a:p>
        </p:txBody>
      </p:sp>
      <p:sp>
        <p:nvSpPr>
          <p:cNvPr id="59" name="Obdélník: se zakulacenými rohy 58">
            <a:extLst>
              <a:ext uri="{FF2B5EF4-FFF2-40B4-BE49-F238E27FC236}">
                <a16:creationId xmlns:a16="http://schemas.microsoft.com/office/drawing/2014/main" id="{B029264B-9BF4-43B9-88D0-66F7C51C811D}"/>
              </a:ext>
            </a:extLst>
          </p:cNvPr>
          <p:cNvSpPr/>
          <p:nvPr/>
        </p:nvSpPr>
        <p:spPr>
          <a:xfrm>
            <a:off x="7465536" y="4649275"/>
            <a:ext cx="2330466" cy="23155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Uživatelské funkce</a:t>
            </a:r>
          </a:p>
        </p:txBody>
      </p:sp>
      <p:sp>
        <p:nvSpPr>
          <p:cNvPr id="60" name="Obdélník: se zakulacenými rohy 59">
            <a:extLst>
              <a:ext uri="{FF2B5EF4-FFF2-40B4-BE49-F238E27FC236}">
                <a16:creationId xmlns:a16="http://schemas.microsoft.com/office/drawing/2014/main" id="{4A1EE765-07AE-4E5C-BD52-9C1F6FC7355B}"/>
              </a:ext>
            </a:extLst>
          </p:cNvPr>
          <p:cNvSpPr/>
          <p:nvPr/>
        </p:nvSpPr>
        <p:spPr>
          <a:xfrm>
            <a:off x="7283103" y="4944663"/>
            <a:ext cx="4625839" cy="231559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11 (2) a) DSS – sestavení pomocí webového nástroje</a:t>
            </a:r>
          </a:p>
        </p:txBody>
      </p:sp>
      <p:sp>
        <p:nvSpPr>
          <p:cNvPr id="61" name="Obdélník: se zakulacenými rohy 60">
            <a:extLst>
              <a:ext uri="{FF2B5EF4-FFF2-40B4-BE49-F238E27FC236}">
                <a16:creationId xmlns:a16="http://schemas.microsoft.com/office/drawing/2014/main" id="{36437711-3582-42DC-9FD1-E952FF9CF18E}"/>
              </a:ext>
            </a:extLst>
          </p:cNvPr>
          <p:cNvSpPr/>
          <p:nvPr/>
        </p:nvSpPr>
        <p:spPr>
          <a:xfrm>
            <a:off x="7283103" y="5246468"/>
            <a:ext cx="4625839" cy="231559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11 (2) b) Datový slovník DSS – prohlížení obsahu</a:t>
            </a:r>
          </a:p>
        </p:txBody>
      </p:sp>
      <p:sp>
        <p:nvSpPr>
          <p:cNvPr id="62" name="Obdélník: se zakulacenými rohy 61">
            <a:extLst>
              <a:ext uri="{FF2B5EF4-FFF2-40B4-BE49-F238E27FC236}">
                <a16:creationId xmlns:a16="http://schemas.microsoft.com/office/drawing/2014/main" id="{D9DF3B65-08A0-417E-B1DC-6EFB491EBF01}"/>
              </a:ext>
            </a:extLst>
          </p:cNvPr>
          <p:cNvSpPr/>
          <p:nvPr/>
        </p:nvSpPr>
        <p:spPr>
          <a:xfrm>
            <a:off x="7283103" y="5541125"/>
            <a:ext cx="4625839" cy="231559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11 (2) c) Datový slovník – doplnění nebo úprava</a:t>
            </a:r>
          </a:p>
        </p:txBody>
      </p:sp>
      <p:sp>
        <p:nvSpPr>
          <p:cNvPr id="63" name="Obdélník: se zakulacenými rohy 62">
            <a:extLst>
              <a:ext uri="{FF2B5EF4-FFF2-40B4-BE49-F238E27FC236}">
                <a16:creationId xmlns:a16="http://schemas.microsoft.com/office/drawing/2014/main" id="{7B62B483-7D32-4F57-84D8-CDD724790FB8}"/>
              </a:ext>
            </a:extLst>
          </p:cNvPr>
          <p:cNvSpPr/>
          <p:nvPr/>
        </p:nvSpPr>
        <p:spPr>
          <a:xfrm>
            <a:off x="7283103" y="5835684"/>
            <a:ext cx="4625839" cy="231559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11 (2) d) Dokumentace IDS</a:t>
            </a:r>
          </a:p>
        </p:txBody>
      </p:sp>
      <p:sp>
        <p:nvSpPr>
          <p:cNvPr id="64" name="Obdélník: se zakulacenými rohy 63">
            <a:extLst>
              <a:ext uri="{FF2B5EF4-FFF2-40B4-BE49-F238E27FC236}">
                <a16:creationId xmlns:a16="http://schemas.microsoft.com/office/drawing/2014/main" id="{2393A0AB-E357-44C8-A0BC-5B3E4A40D823}"/>
              </a:ext>
            </a:extLst>
          </p:cNvPr>
          <p:cNvSpPr/>
          <p:nvPr/>
        </p:nvSpPr>
        <p:spPr>
          <a:xfrm>
            <a:off x="7283103" y="6138603"/>
            <a:ext cx="4625839" cy="231559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§ 11 (2) e) Dokumentace API DSS</a:t>
            </a:r>
          </a:p>
        </p:txBody>
      </p:sp>
      <p:sp>
        <p:nvSpPr>
          <p:cNvPr id="65" name="Obdélník: se zakulacenými rohy 64">
            <a:extLst>
              <a:ext uri="{FF2B5EF4-FFF2-40B4-BE49-F238E27FC236}">
                <a16:creationId xmlns:a16="http://schemas.microsoft.com/office/drawing/2014/main" id="{53FCF4D3-9FFE-4941-9988-4372757379F0}"/>
              </a:ext>
            </a:extLst>
          </p:cNvPr>
          <p:cNvSpPr/>
          <p:nvPr/>
        </p:nvSpPr>
        <p:spPr>
          <a:xfrm>
            <a:off x="7283103" y="6427777"/>
            <a:ext cx="4625839" cy="23155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Ověření struktury IFC</a:t>
            </a:r>
          </a:p>
        </p:txBody>
      </p:sp>
      <p:sp>
        <p:nvSpPr>
          <p:cNvPr id="67" name="Obdélník: se zakulacenými rohy 66">
            <a:extLst>
              <a:ext uri="{FF2B5EF4-FFF2-40B4-BE49-F238E27FC236}">
                <a16:creationId xmlns:a16="http://schemas.microsoft.com/office/drawing/2014/main" id="{03D33D53-06CE-4EC9-8808-CC8471065471}"/>
              </a:ext>
            </a:extLst>
          </p:cNvPr>
          <p:cNvSpPr/>
          <p:nvPr/>
        </p:nvSpPr>
        <p:spPr>
          <a:xfrm>
            <a:off x="7465536" y="2562997"/>
            <a:ext cx="2330466" cy="23155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Nástroje pro IK</a:t>
            </a:r>
          </a:p>
        </p:txBody>
      </p:sp>
      <p:sp>
        <p:nvSpPr>
          <p:cNvPr id="68" name="Obdélník: se zakulacenými rohy 67">
            <a:extLst>
              <a:ext uri="{FF2B5EF4-FFF2-40B4-BE49-F238E27FC236}">
                <a16:creationId xmlns:a16="http://schemas.microsoft.com/office/drawing/2014/main" id="{F568A039-864E-4840-B90D-A0BA11DF01EE}"/>
              </a:ext>
            </a:extLst>
          </p:cNvPr>
          <p:cNvSpPr/>
          <p:nvPr/>
        </p:nvSpPr>
        <p:spPr>
          <a:xfrm>
            <a:off x="7283103" y="2856320"/>
            <a:ext cx="4625839" cy="231559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Pravidla pro pojmenování souborů a specifikace metadat IK</a:t>
            </a:r>
          </a:p>
        </p:txBody>
      </p:sp>
      <p:sp>
        <p:nvSpPr>
          <p:cNvPr id="69" name="Obdélník: se zakulacenými rohy 68">
            <a:extLst>
              <a:ext uri="{FF2B5EF4-FFF2-40B4-BE49-F238E27FC236}">
                <a16:creationId xmlns:a16="http://schemas.microsoft.com/office/drawing/2014/main" id="{BBE51D03-D447-41AA-A702-9E732CE86C3C}"/>
              </a:ext>
            </a:extLst>
          </p:cNvPr>
          <p:cNvSpPr/>
          <p:nvPr/>
        </p:nvSpPr>
        <p:spPr>
          <a:xfrm>
            <a:off x="7283103" y="3158892"/>
            <a:ext cx="4625839" cy="231559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Identifikační atributy informačního kontejneru</a:t>
            </a:r>
          </a:p>
        </p:txBody>
      </p:sp>
      <p:sp>
        <p:nvSpPr>
          <p:cNvPr id="70" name="Obdélník: se zakulacenými rohy 69">
            <a:extLst>
              <a:ext uri="{FF2B5EF4-FFF2-40B4-BE49-F238E27FC236}">
                <a16:creationId xmlns:a16="http://schemas.microsoft.com/office/drawing/2014/main" id="{26E2E071-103C-4DD5-A106-9DE79021AA7F}"/>
              </a:ext>
            </a:extLst>
          </p:cNvPr>
          <p:cNvSpPr/>
          <p:nvPr/>
        </p:nvSpPr>
        <p:spPr>
          <a:xfrm>
            <a:off x="7465536" y="491982"/>
            <a:ext cx="2330466" cy="23155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Dokumentace</a:t>
            </a:r>
          </a:p>
        </p:txBody>
      </p:sp>
      <p:sp>
        <p:nvSpPr>
          <p:cNvPr id="71" name="Obdélník: se zakulacenými rohy 70">
            <a:extLst>
              <a:ext uri="{FF2B5EF4-FFF2-40B4-BE49-F238E27FC236}">
                <a16:creationId xmlns:a16="http://schemas.microsoft.com/office/drawing/2014/main" id="{927ECBDF-F54B-4DF3-B3A9-A9DAE179BE3C}"/>
              </a:ext>
            </a:extLst>
          </p:cNvPr>
          <p:cNvSpPr/>
          <p:nvPr/>
        </p:nvSpPr>
        <p:spPr>
          <a:xfrm>
            <a:off x="7252156" y="790702"/>
            <a:ext cx="4625839" cy="231559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Externí přístup k datovému slovníku – repositář</a:t>
            </a:r>
          </a:p>
        </p:txBody>
      </p:sp>
      <p:sp>
        <p:nvSpPr>
          <p:cNvPr id="72" name="Obdélník: se zakulacenými rohy 71">
            <a:extLst>
              <a:ext uri="{FF2B5EF4-FFF2-40B4-BE49-F238E27FC236}">
                <a16:creationId xmlns:a16="http://schemas.microsoft.com/office/drawing/2014/main" id="{B58F1DDF-382D-4BB8-AE55-C2CABD2693E7}"/>
              </a:ext>
            </a:extLst>
          </p:cNvPr>
          <p:cNvSpPr/>
          <p:nvPr/>
        </p:nvSpPr>
        <p:spPr>
          <a:xfrm>
            <a:off x="7252156" y="1075014"/>
            <a:ext cx="4625839" cy="231559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Dokumentace datového modelu datového slovníku</a:t>
            </a:r>
          </a:p>
        </p:txBody>
      </p:sp>
      <p:sp>
        <p:nvSpPr>
          <p:cNvPr id="73" name="Obdélník: se zakulacenými rohy 72">
            <a:extLst>
              <a:ext uri="{FF2B5EF4-FFF2-40B4-BE49-F238E27FC236}">
                <a16:creationId xmlns:a16="http://schemas.microsoft.com/office/drawing/2014/main" id="{A8EE8873-627F-46E8-841C-634F7A2911B8}"/>
              </a:ext>
            </a:extLst>
          </p:cNvPr>
          <p:cNvSpPr/>
          <p:nvPr/>
        </p:nvSpPr>
        <p:spPr>
          <a:xfrm>
            <a:off x="7238491" y="1359326"/>
            <a:ext cx="4625839" cy="231559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Pracovní postup doplňování slovníku a funkce off-line editoru</a:t>
            </a:r>
          </a:p>
        </p:txBody>
      </p:sp>
      <p:sp>
        <p:nvSpPr>
          <p:cNvPr id="74" name="Obdélník: se zakulacenými rohy 73">
            <a:extLst>
              <a:ext uri="{FF2B5EF4-FFF2-40B4-BE49-F238E27FC236}">
                <a16:creationId xmlns:a16="http://schemas.microsoft.com/office/drawing/2014/main" id="{6D1C5502-D70B-433E-B082-CF47823D1284}"/>
              </a:ext>
            </a:extLst>
          </p:cNvPr>
          <p:cNvSpPr/>
          <p:nvPr/>
        </p:nvSpPr>
        <p:spPr>
          <a:xfrm>
            <a:off x="7252156" y="1662326"/>
            <a:ext cx="4625839" cy="231559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Architektura datového standardu staveb</a:t>
            </a:r>
          </a:p>
        </p:txBody>
      </p:sp>
      <p:sp>
        <p:nvSpPr>
          <p:cNvPr id="78" name="Obdélník: se zakulacenými rohy 77">
            <a:extLst>
              <a:ext uri="{FF2B5EF4-FFF2-40B4-BE49-F238E27FC236}">
                <a16:creationId xmlns:a16="http://schemas.microsoft.com/office/drawing/2014/main" id="{FD7B8AFC-CC1A-44F0-A64C-5C373A22BAD1}"/>
              </a:ext>
            </a:extLst>
          </p:cNvPr>
          <p:cNvSpPr/>
          <p:nvPr/>
        </p:nvSpPr>
        <p:spPr>
          <a:xfrm>
            <a:off x="4009706" y="6140354"/>
            <a:ext cx="2137719" cy="23155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Závěrečná ustanovení</a:t>
            </a:r>
          </a:p>
        </p:txBody>
      </p:sp>
      <p:sp>
        <p:nvSpPr>
          <p:cNvPr id="66" name="Obdélník: se zakulacenými rohy 65">
            <a:extLst>
              <a:ext uri="{FF2B5EF4-FFF2-40B4-BE49-F238E27FC236}">
                <a16:creationId xmlns:a16="http://schemas.microsoft.com/office/drawing/2014/main" id="{7E015622-EC58-4981-9A46-4FF7FE8E30DE}"/>
              </a:ext>
            </a:extLst>
          </p:cNvPr>
          <p:cNvSpPr/>
          <p:nvPr/>
        </p:nvSpPr>
        <p:spPr>
          <a:xfrm>
            <a:off x="201979" y="5842389"/>
            <a:ext cx="3497565" cy="23155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Hlava III IMVS, Hlava IV Přestupky</a:t>
            </a:r>
          </a:p>
        </p:txBody>
      </p:sp>
      <p:sp>
        <p:nvSpPr>
          <p:cNvPr id="76" name="Šipka: doprava 75">
            <a:extLst>
              <a:ext uri="{FF2B5EF4-FFF2-40B4-BE49-F238E27FC236}">
                <a16:creationId xmlns:a16="http://schemas.microsoft.com/office/drawing/2014/main" id="{31CF3158-F755-479C-AEFF-EA63B40EF92E}"/>
              </a:ext>
            </a:extLst>
          </p:cNvPr>
          <p:cNvSpPr/>
          <p:nvPr/>
        </p:nvSpPr>
        <p:spPr>
          <a:xfrm>
            <a:off x="2994871" y="2876988"/>
            <a:ext cx="1006446" cy="231559"/>
          </a:xfrm>
          <a:prstGeom prst="rightArrow">
            <a:avLst>
              <a:gd name="adj1" fmla="val 24429"/>
              <a:gd name="adj2" fmla="val 65851"/>
            </a:avLst>
          </a:prstGeom>
          <a:ln w="9525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Šipka: doprava 82">
            <a:extLst>
              <a:ext uri="{FF2B5EF4-FFF2-40B4-BE49-F238E27FC236}">
                <a16:creationId xmlns:a16="http://schemas.microsoft.com/office/drawing/2014/main" id="{87341A0D-B88D-490B-90B6-6CEE8950FEEC}"/>
              </a:ext>
            </a:extLst>
          </p:cNvPr>
          <p:cNvSpPr/>
          <p:nvPr/>
        </p:nvSpPr>
        <p:spPr>
          <a:xfrm rot="20769553">
            <a:off x="2964017" y="2718744"/>
            <a:ext cx="1225443" cy="231559"/>
          </a:xfrm>
          <a:prstGeom prst="rightArrow">
            <a:avLst>
              <a:gd name="adj1" fmla="val 24429"/>
              <a:gd name="adj2" fmla="val 65851"/>
            </a:avLst>
          </a:prstGeom>
          <a:ln w="9525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Šipka: doprava 83">
            <a:extLst>
              <a:ext uri="{FF2B5EF4-FFF2-40B4-BE49-F238E27FC236}">
                <a16:creationId xmlns:a16="http://schemas.microsoft.com/office/drawing/2014/main" id="{FAA94B68-6A7D-45D0-8BCD-BF095D1B2B88}"/>
              </a:ext>
            </a:extLst>
          </p:cNvPr>
          <p:cNvSpPr/>
          <p:nvPr/>
        </p:nvSpPr>
        <p:spPr>
          <a:xfrm rot="20769553">
            <a:off x="2971210" y="2410561"/>
            <a:ext cx="1225443" cy="231559"/>
          </a:xfrm>
          <a:prstGeom prst="rightArrow">
            <a:avLst>
              <a:gd name="adj1" fmla="val 24429"/>
              <a:gd name="adj2" fmla="val 65851"/>
            </a:avLst>
          </a:prstGeom>
          <a:ln w="9525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Šipka: doprava 84">
            <a:extLst>
              <a:ext uri="{FF2B5EF4-FFF2-40B4-BE49-F238E27FC236}">
                <a16:creationId xmlns:a16="http://schemas.microsoft.com/office/drawing/2014/main" id="{A9113345-3969-4296-8A36-323ABD315EC6}"/>
              </a:ext>
            </a:extLst>
          </p:cNvPr>
          <p:cNvSpPr/>
          <p:nvPr/>
        </p:nvSpPr>
        <p:spPr>
          <a:xfrm>
            <a:off x="6590259" y="2565351"/>
            <a:ext cx="866888" cy="231559"/>
          </a:xfrm>
          <a:prstGeom prst="rightArrow">
            <a:avLst>
              <a:gd name="adj1" fmla="val 24429"/>
              <a:gd name="adj2" fmla="val 65851"/>
            </a:avLst>
          </a:prstGeom>
          <a:ln w="9525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Šipka: doprava 85">
            <a:extLst>
              <a:ext uri="{FF2B5EF4-FFF2-40B4-BE49-F238E27FC236}">
                <a16:creationId xmlns:a16="http://schemas.microsoft.com/office/drawing/2014/main" id="{1ACF3088-7492-4760-AB16-F850800B0D77}"/>
              </a:ext>
            </a:extLst>
          </p:cNvPr>
          <p:cNvSpPr/>
          <p:nvPr/>
        </p:nvSpPr>
        <p:spPr>
          <a:xfrm rot="19525303">
            <a:off x="6497971" y="4951899"/>
            <a:ext cx="1051465" cy="231559"/>
          </a:xfrm>
          <a:prstGeom prst="rightArrow">
            <a:avLst>
              <a:gd name="adj1" fmla="val 24429"/>
              <a:gd name="adj2" fmla="val 65851"/>
            </a:avLst>
          </a:prstGeom>
          <a:ln w="9525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Šipka: doprava 86">
            <a:extLst>
              <a:ext uri="{FF2B5EF4-FFF2-40B4-BE49-F238E27FC236}">
                <a16:creationId xmlns:a16="http://schemas.microsoft.com/office/drawing/2014/main" id="{60833621-35F3-4525-BA16-D11CD5E6B19D}"/>
              </a:ext>
            </a:extLst>
          </p:cNvPr>
          <p:cNvSpPr/>
          <p:nvPr/>
        </p:nvSpPr>
        <p:spPr>
          <a:xfrm>
            <a:off x="2984839" y="4951512"/>
            <a:ext cx="1006446" cy="231559"/>
          </a:xfrm>
          <a:prstGeom prst="rightArrow">
            <a:avLst>
              <a:gd name="adj1" fmla="val 24429"/>
              <a:gd name="adj2" fmla="val 65851"/>
            </a:avLst>
          </a:prstGeom>
          <a:ln w="9525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Šipka: doprava 87">
            <a:extLst>
              <a:ext uri="{FF2B5EF4-FFF2-40B4-BE49-F238E27FC236}">
                <a16:creationId xmlns:a16="http://schemas.microsoft.com/office/drawing/2014/main" id="{57695DB7-DBF3-40B4-99D9-BD9B502ECDC4}"/>
              </a:ext>
            </a:extLst>
          </p:cNvPr>
          <p:cNvSpPr/>
          <p:nvPr/>
        </p:nvSpPr>
        <p:spPr>
          <a:xfrm rot="923881">
            <a:off x="2995845" y="5381842"/>
            <a:ext cx="1006446" cy="231559"/>
          </a:xfrm>
          <a:prstGeom prst="rightArrow">
            <a:avLst>
              <a:gd name="adj1" fmla="val 24429"/>
              <a:gd name="adj2" fmla="val 65851"/>
            </a:avLst>
          </a:prstGeom>
          <a:ln w="9525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9842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48A2F42-6F63-81EE-98C0-E4210AA01B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0198" y="681038"/>
            <a:ext cx="9151603" cy="6108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78791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ss_cz_final_work/assets/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984" y="182880"/>
            <a:ext cx="1472632" cy="4297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12848" y="265176"/>
            <a:ext cx="4572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800" b="1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DATOVÝ STANDARD STAVBY</a:t>
            </a:r>
            <a:endParaRPr lang="cs-CZ" sz="800" dirty="0"/>
          </a:p>
        </p:txBody>
      </p:sp>
      <p:sp>
        <p:nvSpPr>
          <p:cNvPr id="4" name="Shape 1"/>
          <p:cNvSpPr/>
          <p:nvPr/>
        </p:nvSpPr>
        <p:spPr>
          <a:xfrm>
            <a:off x="2212848" y="521208"/>
            <a:ext cx="1170432" cy="0"/>
          </a:xfrm>
          <a:prstGeom prst="line">
            <a:avLst/>
          </a:prstGeom>
          <a:noFill/>
          <a:ln w="13970">
            <a:solidFill>
              <a:srgbClr val="E21B2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11228832" y="27432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altLang="en-US" sz="86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</a:p>
        </p:txBody>
      </p:sp>
      <p:sp>
        <p:nvSpPr>
          <p:cNvPr id="6" name="Text 3"/>
          <p:cNvSpPr/>
          <p:nvPr/>
        </p:nvSpPr>
        <p:spPr>
          <a:xfrm>
            <a:off x="502920" y="886968"/>
            <a:ext cx="11173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26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DSS, IMS, DiMS a RDS</a:t>
            </a:r>
          </a:p>
        </p:txBody>
      </p:sp>
      <p:sp>
        <p:nvSpPr>
          <p:cNvPr id="7" name="Text 4"/>
          <p:cNvSpPr/>
          <p:nvPr/>
        </p:nvSpPr>
        <p:spPr>
          <a:xfrm>
            <a:off x="502920" y="1371600"/>
            <a:ext cx="1117396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25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 požadavků na informace zadavatele k informacím o stavbě.</a:t>
            </a:r>
            <a:endParaRPr lang="cs-CZ" sz="1250" dirty="0"/>
          </a:p>
        </p:txBody>
      </p:sp>
      <p:sp>
        <p:nvSpPr>
          <p:cNvPr id="8" name="Shape 5"/>
          <p:cNvSpPr/>
          <p:nvPr/>
        </p:nvSpPr>
        <p:spPr>
          <a:xfrm>
            <a:off x="502920" y="1792224"/>
            <a:ext cx="11183112" cy="0"/>
          </a:xfrm>
          <a:prstGeom prst="line">
            <a:avLst/>
          </a:prstGeom>
          <a:noFill/>
          <a:ln w="8890">
            <a:solidFill>
              <a:srgbClr val="DFE5E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4" name="Shape 20"/>
          <p:cNvSpPr/>
          <p:nvPr/>
        </p:nvSpPr>
        <p:spPr>
          <a:xfrm>
            <a:off x="548640" y="2176272"/>
            <a:ext cx="50292" cy="649224"/>
          </a:xfrm>
          <a:prstGeom prst="rect">
            <a:avLst/>
          </a:prstGeom>
          <a:solidFill>
            <a:srgbClr val="E21B23"/>
          </a:solidFill>
          <a:ln w="12700">
            <a:solidFill>
              <a:srgbClr val="E21B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5" name="Text 21"/>
          <p:cNvSpPr/>
          <p:nvPr/>
        </p:nvSpPr>
        <p:spPr>
          <a:xfrm>
            <a:off x="731520" y="2157984"/>
            <a:ext cx="34107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2000" b="1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</a:t>
            </a:r>
            <a:endParaRPr lang="cs-CZ" sz="2000" dirty="0"/>
          </a:p>
        </p:txBody>
      </p:sp>
      <p:sp>
        <p:nvSpPr>
          <p:cNvPr id="26" name="Text 22"/>
          <p:cNvSpPr/>
          <p:nvPr/>
        </p:nvSpPr>
        <p:spPr>
          <a:xfrm>
            <a:off x="731520" y="2478024"/>
            <a:ext cx="358410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5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Jaké požadavky na informace potřebujeme.</a:t>
            </a:r>
            <a:endParaRPr lang="cs-CZ" sz="1450" dirty="0"/>
          </a:p>
        </p:txBody>
      </p:sp>
      <p:sp>
        <p:nvSpPr>
          <p:cNvPr id="27" name="Shape 23"/>
          <p:cNvSpPr/>
          <p:nvPr/>
        </p:nvSpPr>
        <p:spPr>
          <a:xfrm>
            <a:off x="548640" y="3127248"/>
            <a:ext cx="50292" cy="649224"/>
          </a:xfrm>
          <a:prstGeom prst="rect">
            <a:avLst/>
          </a:prstGeom>
          <a:solidFill>
            <a:srgbClr val="70D5DA"/>
          </a:solidFill>
          <a:ln w="12700">
            <a:solidFill>
              <a:srgbClr val="70D5D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8" name="Text 24"/>
          <p:cNvSpPr/>
          <p:nvPr/>
        </p:nvSpPr>
        <p:spPr>
          <a:xfrm>
            <a:off x="731520" y="3108960"/>
            <a:ext cx="34107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20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DiMS</a:t>
            </a:r>
            <a:endParaRPr lang="cs-CZ" sz="2000" dirty="0"/>
          </a:p>
        </p:txBody>
      </p:sp>
      <p:sp>
        <p:nvSpPr>
          <p:cNvPr id="29" name="Text 25"/>
          <p:cNvSpPr/>
          <p:nvPr/>
        </p:nvSpPr>
        <p:spPr>
          <a:xfrm>
            <a:off x="731520" y="3429000"/>
            <a:ext cx="34107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2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Digitální model stavby.</a:t>
            </a:r>
          </a:p>
          <a:p>
            <a:pPr marL="0" indent="0">
              <a:buNone/>
            </a:pPr>
            <a:r>
              <a:rPr lang="cs-CZ" altLang="en-US" sz="12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Geometrie, vlastnosti, klasifikace a vazby.</a:t>
            </a:r>
          </a:p>
        </p:txBody>
      </p:sp>
      <p:sp>
        <p:nvSpPr>
          <p:cNvPr id="30" name="Shape 26"/>
          <p:cNvSpPr/>
          <p:nvPr/>
        </p:nvSpPr>
        <p:spPr>
          <a:xfrm>
            <a:off x="548640" y="4078224"/>
            <a:ext cx="50292" cy="649224"/>
          </a:xfrm>
          <a:prstGeom prst="rect">
            <a:avLst/>
          </a:prstGeom>
          <a:solidFill>
            <a:srgbClr val="70D5DA"/>
          </a:solidFill>
          <a:ln w="12700">
            <a:solidFill>
              <a:srgbClr val="70D5D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1" name="Text 27"/>
          <p:cNvSpPr/>
          <p:nvPr/>
        </p:nvSpPr>
        <p:spPr>
          <a:xfrm>
            <a:off x="731520" y="4059936"/>
            <a:ext cx="34107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20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IMS</a:t>
            </a:r>
            <a:endParaRPr lang="cs-CZ" sz="2000" dirty="0"/>
          </a:p>
        </p:txBody>
      </p:sp>
      <p:sp>
        <p:nvSpPr>
          <p:cNvPr id="32" name="Text 28"/>
          <p:cNvSpPr/>
          <p:nvPr/>
        </p:nvSpPr>
        <p:spPr>
          <a:xfrm>
            <a:off x="731520" y="4379976"/>
            <a:ext cx="34107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5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Informační model stavby.</a:t>
            </a:r>
          </a:p>
          <a:p>
            <a:pPr marL="0" indent="0">
              <a:buNone/>
            </a:pPr>
            <a:r>
              <a:rPr lang="cs-CZ" altLang="en-US" sz="145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Propojené informace o stavbě.</a:t>
            </a:r>
            <a:endParaRPr lang="cs-CZ" sz="1450" dirty="0"/>
          </a:p>
        </p:txBody>
      </p:sp>
      <p:sp>
        <p:nvSpPr>
          <p:cNvPr id="33" name="Text 29"/>
          <p:cNvSpPr/>
          <p:nvPr/>
        </p:nvSpPr>
        <p:spPr>
          <a:xfrm>
            <a:off x="731520" y="5202936"/>
            <a:ext cx="33832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6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Zadavatel nejdříve určí,</a:t>
            </a:r>
            <a:endParaRPr lang="cs-CZ" sz="1600" dirty="0"/>
          </a:p>
          <a:p>
            <a:pPr marL="0" indent="0">
              <a:buNone/>
            </a:pPr>
            <a:r>
              <a:rPr lang="cs-CZ" altLang="en-US" sz="16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potřebuje vědět, kdy a proč.</a:t>
            </a:r>
            <a:endParaRPr lang="cs-CZ" sz="1600" dirty="0"/>
          </a:p>
        </p:txBody>
      </p:sp>
      <p:sp>
        <p:nvSpPr>
          <p:cNvPr id="34" name="Shape 30"/>
          <p:cNvSpPr/>
          <p:nvPr/>
        </p:nvSpPr>
        <p:spPr>
          <a:xfrm>
            <a:off x="4526280" y="2039112"/>
            <a:ext cx="7123176" cy="3694176"/>
          </a:xfrm>
          <a:prstGeom prst="roundRect">
            <a:avLst>
              <a:gd name="adj" fmla="val 1238"/>
            </a:avLst>
          </a:prstGeom>
          <a:solidFill>
            <a:srgbClr val="FFFFFF"/>
          </a:solidFill>
          <a:ln w="7620">
            <a:solidFill>
              <a:srgbClr val="DFE5E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5" name="Shape 31"/>
          <p:cNvSpPr/>
          <p:nvPr/>
        </p:nvSpPr>
        <p:spPr>
          <a:xfrm>
            <a:off x="4544568" y="2057400"/>
            <a:ext cx="7086600" cy="292608"/>
          </a:xfrm>
          <a:prstGeom prst="rect">
            <a:avLst/>
          </a:prstGeom>
          <a:solidFill>
            <a:srgbClr val="F5F7F8"/>
          </a:solidFill>
          <a:ln w="12700">
            <a:solidFill>
              <a:srgbClr val="F5F7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6" name="Text 32"/>
          <p:cNvSpPr/>
          <p:nvPr/>
        </p:nvSpPr>
        <p:spPr>
          <a:xfrm>
            <a:off x="4709160" y="2121408"/>
            <a:ext cx="4389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13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Požadavky na informace</a:t>
            </a:r>
            <a:endParaRPr lang="cs-CZ" sz="1130" dirty="0"/>
          </a:p>
        </p:txBody>
      </p:sp>
      <p:pic>
        <p:nvPicPr>
          <p:cNvPr id="37" name="Image 1" descr="/mnt/data/dss_cz_final_work/assets/ui_banner.png"/>
          <p:cNvPicPr>
            <a:picLocks noChangeAspect="1"/>
          </p:cNvPicPr>
          <p:nvPr/>
        </p:nvPicPr>
        <p:blipFill>
          <a:blip r:embed="rId3"/>
          <a:srcRect t="7664" b="7664"/>
          <a:stretch/>
        </p:blipFill>
        <p:spPr>
          <a:xfrm>
            <a:off x="4544568" y="2359152"/>
            <a:ext cx="7086600" cy="557784"/>
          </a:xfrm>
          <a:prstGeom prst="rect">
            <a:avLst/>
          </a:prstGeom>
        </p:spPr>
      </p:pic>
      <p:sp>
        <p:nvSpPr>
          <p:cNvPr id="38" name="Shape 33"/>
          <p:cNvSpPr/>
          <p:nvPr/>
        </p:nvSpPr>
        <p:spPr>
          <a:xfrm>
            <a:off x="4544568" y="2944368"/>
            <a:ext cx="1252728" cy="2752344"/>
          </a:xfrm>
          <a:prstGeom prst="rect">
            <a:avLst/>
          </a:prstGeom>
          <a:solidFill>
            <a:srgbClr val="F7FAFB"/>
          </a:solidFill>
          <a:ln w="12700">
            <a:solidFill>
              <a:srgbClr val="F7FAF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 dirty="0"/>
          </a:p>
        </p:txBody>
      </p:sp>
      <p:sp>
        <p:nvSpPr>
          <p:cNvPr id="39" name="Text 34"/>
          <p:cNvSpPr/>
          <p:nvPr/>
        </p:nvSpPr>
        <p:spPr>
          <a:xfrm>
            <a:off x="4672584" y="3054096"/>
            <a:ext cx="10241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020" b="1" dirty="0">
                <a:solidFill>
                  <a:srgbClr val="159C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Výběr</a:t>
            </a:r>
            <a:endParaRPr lang="cs-CZ" sz="1020" dirty="0"/>
          </a:p>
        </p:txBody>
      </p:sp>
      <p:sp>
        <p:nvSpPr>
          <p:cNvPr id="40" name="Text 35"/>
          <p:cNvSpPr/>
          <p:nvPr/>
        </p:nvSpPr>
        <p:spPr>
          <a:xfrm>
            <a:off x="4672584" y="3419856"/>
            <a:ext cx="9875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87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Stavební předmět</a:t>
            </a:r>
            <a:endParaRPr lang="cs-CZ" sz="870" dirty="0"/>
          </a:p>
        </p:txBody>
      </p:sp>
      <p:sp>
        <p:nvSpPr>
          <p:cNvPr id="41" name="Text 36"/>
          <p:cNvSpPr/>
          <p:nvPr/>
        </p:nvSpPr>
        <p:spPr>
          <a:xfrm>
            <a:off x="4672584" y="3621024"/>
            <a:ext cx="98755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02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Dveře</a:t>
            </a:r>
            <a:endParaRPr lang="cs-CZ" sz="1020" dirty="0"/>
          </a:p>
        </p:txBody>
      </p:sp>
      <p:sp>
        <p:nvSpPr>
          <p:cNvPr id="42" name="Text 37"/>
          <p:cNvSpPr/>
          <p:nvPr/>
        </p:nvSpPr>
        <p:spPr>
          <a:xfrm>
            <a:off x="4672584" y="4032504"/>
            <a:ext cx="9875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87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Účel</a:t>
            </a:r>
            <a:endParaRPr lang="cs-CZ" sz="870" dirty="0"/>
          </a:p>
        </p:txBody>
      </p:sp>
      <p:sp>
        <p:nvSpPr>
          <p:cNvPr id="43" name="Text 38"/>
          <p:cNvSpPr/>
          <p:nvPr/>
        </p:nvSpPr>
        <p:spPr>
          <a:xfrm>
            <a:off x="4672584" y="4233672"/>
            <a:ext cx="98755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02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Předání</a:t>
            </a:r>
            <a:endParaRPr lang="cs-CZ" sz="1020" dirty="0"/>
          </a:p>
        </p:txBody>
      </p:sp>
      <p:sp>
        <p:nvSpPr>
          <p:cNvPr id="44" name="Text 39"/>
          <p:cNvSpPr/>
          <p:nvPr/>
        </p:nvSpPr>
        <p:spPr>
          <a:xfrm>
            <a:off x="4672584" y="4645152"/>
            <a:ext cx="9875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87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</a:t>
            </a:r>
            <a:endParaRPr lang="cs-CZ" sz="870" dirty="0"/>
          </a:p>
        </p:txBody>
      </p:sp>
      <p:sp>
        <p:nvSpPr>
          <p:cNvPr id="45" name="Text 40"/>
          <p:cNvSpPr/>
          <p:nvPr/>
        </p:nvSpPr>
        <p:spPr>
          <a:xfrm>
            <a:off x="4672584" y="4846320"/>
            <a:ext cx="98755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02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Zadavatel</a:t>
            </a:r>
            <a:endParaRPr lang="cs-CZ" sz="1020" dirty="0"/>
          </a:p>
        </p:txBody>
      </p:sp>
      <p:sp>
        <p:nvSpPr>
          <p:cNvPr id="46" name="Text 41"/>
          <p:cNvSpPr/>
          <p:nvPr/>
        </p:nvSpPr>
        <p:spPr>
          <a:xfrm>
            <a:off x="5961888" y="3108960"/>
            <a:ext cx="3200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51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Dveře</a:t>
            </a:r>
            <a:endParaRPr lang="cs-CZ" sz="1510" dirty="0"/>
          </a:p>
        </p:txBody>
      </p:sp>
      <p:sp>
        <p:nvSpPr>
          <p:cNvPr id="47" name="Text 42"/>
          <p:cNvSpPr/>
          <p:nvPr/>
        </p:nvSpPr>
        <p:spPr>
          <a:xfrm>
            <a:off x="5961888" y="3529584"/>
            <a:ext cx="224942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000" b="1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Vlastnost</a:t>
            </a:r>
            <a:endParaRPr lang="cs-CZ" sz="1000" dirty="0"/>
          </a:p>
        </p:txBody>
      </p:sp>
      <p:sp>
        <p:nvSpPr>
          <p:cNvPr id="48" name="Text 43"/>
          <p:cNvSpPr/>
          <p:nvPr/>
        </p:nvSpPr>
        <p:spPr>
          <a:xfrm>
            <a:off x="8330184" y="3529584"/>
            <a:ext cx="275234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000" b="1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Požadavek</a:t>
            </a:r>
            <a:endParaRPr lang="cs-CZ" sz="1000" dirty="0"/>
          </a:p>
        </p:txBody>
      </p:sp>
      <p:sp>
        <p:nvSpPr>
          <p:cNvPr id="49" name="Shape 44"/>
          <p:cNvSpPr/>
          <p:nvPr/>
        </p:nvSpPr>
        <p:spPr>
          <a:xfrm>
            <a:off x="5916168" y="4123944"/>
            <a:ext cx="5248656" cy="0"/>
          </a:xfrm>
          <a:prstGeom prst="line">
            <a:avLst/>
          </a:prstGeom>
          <a:noFill/>
          <a:ln w="6350">
            <a:solidFill>
              <a:srgbClr val="DFE5E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0" name="Text 45"/>
          <p:cNvSpPr/>
          <p:nvPr/>
        </p:nvSpPr>
        <p:spPr>
          <a:xfrm>
            <a:off x="5961888" y="3813048"/>
            <a:ext cx="21762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050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Označení</a:t>
            </a:r>
            <a:endParaRPr lang="cs-CZ" sz="1050" dirty="0"/>
          </a:p>
        </p:txBody>
      </p:sp>
      <p:sp>
        <p:nvSpPr>
          <p:cNvPr id="51" name="Text 46"/>
          <p:cNvSpPr/>
          <p:nvPr/>
        </p:nvSpPr>
        <p:spPr>
          <a:xfrm>
            <a:off x="8330184" y="3813048"/>
            <a:ext cx="2816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050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Jednoznačná identifikace</a:t>
            </a:r>
            <a:endParaRPr lang="cs-CZ" sz="1050" dirty="0"/>
          </a:p>
        </p:txBody>
      </p:sp>
      <p:sp>
        <p:nvSpPr>
          <p:cNvPr id="52" name="Shape 47"/>
          <p:cNvSpPr/>
          <p:nvPr/>
        </p:nvSpPr>
        <p:spPr>
          <a:xfrm>
            <a:off x="5916168" y="4151376"/>
            <a:ext cx="5248656" cy="347472"/>
          </a:xfrm>
          <a:prstGeom prst="rect">
            <a:avLst/>
          </a:prstGeom>
          <a:solidFill>
            <a:srgbClr val="EAF6F7"/>
          </a:solidFill>
          <a:ln w="12700">
            <a:solidFill>
              <a:srgbClr val="EAF6F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3" name="Shape 48"/>
          <p:cNvSpPr/>
          <p:nvPr/>
        </p:nvSpPr>
        <p:spPr>
          <a:xfrm>
            <a:off x="5916168" y="4507992"/>
            <a:ext cx="5248656" cy="0"/>
          </a:xfrm>
          <a:prstGeom prst="line">
            <a:avLst/>
          </a:prstGeom>
          <a:noFill/>
          <a:ln w="6350">
            <a:solidFill>
              <a:srgbClr val="DFE5E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4" name="Text 49"/>
          <p:cNvSpPr/>
          <p:nvPr/>
        </p:nvSpPr>
        <p:spPr>
          <a:xfrm>
            <a:off x="5961888" y="4197096"/>
            <a:ext cx="21762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050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Požární odolnost</a:t>
            </a:r>
            <a:endParaRPr lang="cs-CZ" sz="1050" dirty="0"/>
          </a:p>
        </p:txBody>
      </p:sp>
      <p:sp>
        <p:nvSpPr>
          <p:cNvPr id="55" name="Text 50"/>
          <p:cNvSpPr/>
          <p:nvPr/>
        </p:nvSpPr>
        <p:spPr>
          <a:xfrm>
            <a:off x="8330184" y="4197096"/>
            <a:ext cx="2816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050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Uvést hodnotu</a:t>
            </a:r>
            <a:endParaRPr lang="cs-CZ" sz="1050" dirty="0"/>
          </a:p>
        </p:txBody>
      </p:sp>
      <p:sp>
        <p:nvSpPr>
          <p:cNvPr id="56" name="Shape 51"/>
          <p:cNvSpPr/>
          <p:nvPr/>
        </p:nvSpPr>
        <p:spPr>
          <a:xfrm>
            <a:off x="5916168" y="4892040"/>
            <a:ext cx="5248656" cy="0"/>
          </a:xfrm>
          <a:prstGeom prst="line">
            <a:avLst/>
          </a:prstGeom>
          <a:noFill/>
          <a:ln w="6350">
            <a:solidFill>
              <a:srgbClr val="DFE5E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7" name="Text 52"/>
          <p:cNvSpPr/>
          <p:nvPr/>
        </p:nvSpPr>
        <p:spPr>
          <a:xfrm>
            <a:off x="5961888" y="4581144"/>
            <a:ext cx="21762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050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Umístění</a:t>
            </a:r>
            <a:endParaRPr lang="cs-CZ" sz="1050" dirty="0"/>
          </a:p>
        </p:txBody>
      </p:sp>
      <p:sp>
        <p:nvSpPr>
          <p:cNvPr id="58" name="Text 53"/>
          <p:cNvSpPr/>
          <p:nvPr/>
        </p:nvSpPr>
        <p:spPr>
          <a:xfrm>
            <a:off x="8330184" y="4581144"/>
            <a:ext cx="2816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050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Vazba na prostor</a:t>
            </a:r>
            <a:endParaRPr lang="cs-CZ" sz="1050" dirty="0"/>
          </a:p>
        </p:txBody>
      </p:sp>
      <p:sp>
        <p:nvSpPr>
          <p:cNvPr id="59" name="Shape 54"/>
          <p:cNvSpPr/>
          <p:nvPr/>
        </p:nvSpPr>
        <p:spPr>
          <a:xfrm>
            <a:off x="5916168" y="5276088"/>
            <a:ext cx="5248656" cy="0"/>
          </a:xfrm>
          <a:prstGeom prst="line">
            <a:avLst/>
          </a:prstGeom>
          <a:noFill/>
          <a:ln w="6350">
            <a:solidFill>
              <a:srgbClr val="DFE5E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0" name="Text 55"/>
          <p:cNvSpPr/>
          <p:nvPr/>
        </p:nvSpPr>
        <p:spPr>
          <a:xfrm>
            <a:off x="5961888" y="4965192"/>
            <a:ext cx="21762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050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Dokumentace</a:t>
            </a:r>
            <a:endParaRPr lang="cs-CZ" sz="1050" dirty="0"/>
          </a:p>
        </p:txBody>
      </p:sp>
      <p:sp>
        <p:nvSpPr>
          <p:cNvPr id="61" name="Text 56"/>
          <p:cNvSpPr/>
          <p:nvPr/>
        </p:nvSpPr>
        <p:spPr>
          <a:xfrm>
            <a:off x="8330184" y="4965192"/>
            <a:ext cx="2816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050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Připojit potřebné doklady</a:t>
            </a:r>
            <a:endParaRPr lang="cs-CZ" sz="1050" dirty="0"/>
          </a:p>
        </p:txBody>
      </p:sp>
      <p:sp>
        <p:nvSpPr>
          <p:cNvPr id="62" name="Text 57"/>
          <p:cNvSpPr/>
          <p:nvPr/>
        </p:nvSpPr>
        <p:spPr>
          <a:xfrm>
            <a:off x="4608576" y="5861304"/>
            <a:ext cx="693115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altLang="en-US" sz="87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Ilustrační zobrazení rozhraní</a:t>
            </a:r>
            <a:endParaRPr lang="cs-CZ" sz="870" dirty="0"/>
          </a:p>
        </p:txBody>
      </p:sp>
      <p:sp>
        <p:nvSpPr>
          <p:cNvPr id="63" name="Navigation 63"/>
          <p:cNvSpPr/>
          <p:nvPr/>
        </p:nvSpPr>
        <p:spPr>
          <a:xfrm>
            <a:off x="502920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Proč</a:t>
            </a:r>
          </a:p>
        </p:txBody>
      </p:sp>
      <p:sp>
        <p:nvSpPr>
          <p:cNvPr id="64" name="Navigation 64"/>
          <p:cNvSpPr/>
          <p:nvPr/>
        </p:nvSpPr>
        <p:spPr>
          <a:xfrm>
            <a:off x="502920" y="6629400"/>
            <a:ext cx="1357884" cy="59436"/>
          </a:xfrm>
          <a:prstGeom prst="rect">
            <a:avLst/>
          </a:prstGeom>
          <a:solidFill>
            <a:srgbClr val="E21B23"/>
          </a:solidFill>
          <a:ln w="12700">
            <a:solidFill>
              <a:srgbClr val="E21B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5" name="Navigation 65"/>
          <p:cNvSpPr/>
          <p:nvPr/>
        </p:nvSpPr>
        <p:spPr>
          <a:xfrm>
            <a:off x="1906524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Stavební předmět</a:t>
            </a:r>
          </a:p>
        </p:txBody>
      </p:sp>
      <p:sp>
        <p:nvSpPr>
          <p:cNvPr id="66" name="Navigation 66"/>
          <p:cNvSpPr/>
          <p:nvPr/>
        </p:nvSpPr>
        <p:spPr>
          <a:xfrm>
            <a:off x="1906524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7" name="Navigation 67"/>
          <p:cNvSpPr/>
          <p:nvPr/>
        </p:nvSpPr>
        <p:spPr>
          <a:xfrm>
            <a:off x="3310128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DiMS</a:t>
            </a:r>
          </a:p>
        </p:txBody>
      </p:sp>
      <p:sp>
        <p:nvSpPr>
          <p:cNvPr id="68" name="Navigation 68"/>
          <p:cNvSpPr/>
          <p:nvPr/>
        </p:nvSpPr>
        <p:spPr>
          <a:xfrm>
            <a:off x="3310128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9" name="Navigation 69"/>
          <p:cNvSpPr/>
          <p:nvPr/>
        </p:nvSpPr>
        <p:spPr>
          <a:xfrm>
            <a:off x="4713732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IMS</a:t>
            </a:r>
          </a:p>
        </p:txBody>
      </p:sp>
      <p:sp>
        <p:nvSpPr>
          <p:cNvPr id="70" name="Navigation 70"/>
          <p:cNvSpPr/>
          <p:nvPr/>
        </p:nvSpPr>
        <p:spPr>
          <a:xfrm>
            <a:off x="4713732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1" name="Navigation 71"/>
          <p:cNvSpPr/>
          <p:nvPr/>
        </p:nvSpPr>
        <p:spPr>
          <a:xfrm>
            <a:off x="6117336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</a:t>
            </a:r>
          </a:p>
        </p:txBody>
      </p:sp>
      <p:sp>
        <p:nvSpPr>
          <p:cNvPr id="72" name="Navigation 72"/>
          <p:cNvSpPr/>
          <p:nvPr/>
        </p:nvSpPr>
        <p:spPr>
          <a:xfrm>
            <a:off x="6117336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3" name="Navigation 73"/>
          <p:cNvSpPr/>
          <p:nvPr/>
        </p:nvSpPr>
        <p:spPr>
          <a:xfrm>
            <a:off x="7520940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RDS</a:t>
            </a:r>
          </a:p>
        </p:txBody>
      </p:sp>
      <p:sp>
        <p:nvSpPr>
          <p:cNvPr id="74" name="Navigation 74"/>
          <p:cNvSpPr/>
          <p:nvPr/>
        </p:nvSpPr>
        <p:spPr>
          <a:xfrm>
            <a:off x="7520940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5" name="Navigation 75"/>
          <p:cNvSpPr/>
          <p:nvPr/>
        </p:nvSpPr>
        <p:spPr>
          <a:xfrm>
            <a:off x="8924544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Zadavatel</a:t>
            </a:r>
          </a:p>
        </p:txBody>
      </p:sp>
      <p:sp>
        <p:nvSpPr>
          <p:cNvPr id="76" name="Navigation 76"/>
          <p:cNvSpPr/>
          <p:nvPr/>
        </p:nvSpPr>
        <p:spPr>
          <a:xfrm>
            <a:off x="8924544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7" name="Navigation 77"/>
          <p:cNvSpPr/>
          <p:nvPr/>
        </p:nvSpPr>
        <p:spPr>
          <a:xfrm>
            <a:off x="10328148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Shrnutí</a:t>
            </a:r>
          </a:p>
        </p:txBody>
      </p:sp>
      <p:sp>
        <p:nvSpPr>
          <p:cNvPr id="78" name="Navigation 78"/>
          <p:cNvSpPr/>
          <p:nvPr/>
        </p:nvSpPr>
        <p:spPr>
          <a:xfrm>
            <a:off x="10328148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ss_cz_final_work/assets/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984" y="182880"/>
            <a:ext cx="1472632" cy="4297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12848" y="265176"/>
            <a:ext cx="4572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800" b="1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DATOVÝ STANDARD STAVBY</a:t>
            </a:r>
            <a:endParaRPr lang="cs-CZ" sz="800" dirty="0"/>
          </a:p>
        </p:txBody>
      </p:sp>
      <p:sp>
        <p:nvSpPr>
          <p:cNvPr id="4" name="Shape 1"/>
          <p:cNvSpPr/>
          <p:nvPr/>
        </p:nvSpPr>
        <p:spPr>
          <a:xfrm>
            <a:off x="2212848" y="521208"/>
            <a:ext cx="1170432" cy="0"/>
          </a:xfrm>
          <a:prstGeom prst="line">
            <a:avLst/>
          </a:prstGeom>
          <a:noFill/>
          <a:ln w="13970">
            <a:solidFill>
              <a:srgbClr val="E21B2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11228832" y="27432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altLang="en-US" sz="86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</a:p>
        </p:txBody>
      </p:sp>
      <p:sp>
        <p:nvSpPr>
          <p:cNvPr id="6" name="Text 3"/>
          <p:cNvSpPr/>
          <p:nvPr/>
        </p:nvSpPr>
        <p:spPr>
          <a:xfrm>
            <a:off x="502920" y="886968"/>
            <a:ext cx="11173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26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Jedny dveře. Více informací.</a:t>
            </a:r>
            <a:endParaRPr lang="cs-CZ" sz="2600" dirty="0"/>
          </a:p>
        </p:txBody>
      </p:sp>
      <p:sp>
        <p:nvSpPr>
          <p:cNvPr id="7" name="Text 4"/>
          <p:cNvSpPr/>
          <p:nvPr/>
        </p:nvSpPr>
        <p:spPr>
          <a:xfrm>
            <a:off x="502920" y="1371600"/>
            <a:ext cx="1117396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25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Stejný stavební předmět ve výkresu, v digitálním modelu i v dokumentaci.</a:t>
            </a:r>
            <a:endParaRPr lang="cs-CZ" sz="1250" dirty="0"/>
          </a:p>
        </p:txBody>
      </p:sp>
      <p:sp>
        <p:nvSpPr>
          <p:cNvPr id="8" name="Shape 5"/>
          <p:cNvSpPr/>
          <p:nvPr/>
        </p:nvSpPr>
        <p:spPr>
          <a:xfrm>
            <a:off x="502920" y="1792224"/>
            <a:ext cx="11183112" cy="0"/>
          </a:xfrm>
          <a:prstGeom prst="line">
            <a:avLst/>
          </a:prstGeom>
          <a:noFill/>
          <a:ln w="8890">
            <a:solidFill>
              <a:srgbClr val="DFE5E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4" name="Text 20"/>
          <p:cNvSpPr/>
          <p:nvPr/>
        </p:nvSpPr>
        <p:spPr>
          <a:xfrm>
            <a:off x="594360" y="196596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200" b="1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VÝKRES</a:t>
            </a:r>
            <a:endParaRPr lang="cs-CZ" sz="1200" dirty="0"/>
          </a:p>
        </p:txBody>
      </p:sp>
      <p:sp>
        <p:nvSpPr>
          <p:cNvPr id="25" name="Text 21"/>
          <p:cNvSpPr/>
          <p:nvPr/>
        </p:nvSpPr>
        <p:spPr>
          <a:xfrm>
            <a:off x="4270248" y="196596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200" b="1" dirty="0">
                <a:solidFill>
                  <a:srgbClr val="159C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DiMS / IFC MODEL</a:t>
            </a:r>
            <a:endParaRPr lang="cs-CZ" sz="1200" dirty="0"/>
          </a:p>
        </p:txBody>
      </p:sp>
      <p:sp>
        <p:nvSpPr>
          <p:cNvPr id="26" name="Text 22"/>
          <p:cNvSpPr/>
          <p:nvPr/>
        </p:nvSpPr>
        <p:spPr>
          <a:xfrm>
            <a:off x="7973568" y="1965960"/>
            <a:ext cx="35753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200" b="1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DOKUMENTY A PROVOZ</a:t>
            </a:r>
            <a:endParaRPr lang="cs-CZ" sz="1200" dirty="0"/>
          </a:p>
        </p:txBody>
      </p:sp>
      <p:pic>
        <p:nvPicPr>
          <p:cNvPr id="27" name="Image 1" descr="/mnt/data/dss_cz_final_work/assets/plan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713" y="2368296"/>
            <a:ext cx="2414565" cy="3255264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2366415" y="2871738"/>
            <a:ext cx="566983" cy="322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800" dirty="0">
                <a:solidFill>
                  <a:srgbClr val="4F5A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Kancelář</a:t>
            </a:r>
            <a:endParaRPr lang="cs-CZ" sz="800" dirty="0"/>
          </a:p>
          <a:p>
            <a:pPr marL="0" indent="0" algn="ctr">
              <a:buNone/>
            </a:pPr>
            <a:r>
              <a:rPr lang="cs-CZ" altLang="en-US" sz="800" dirty="0">
                <a:solidFill>
                  <a:srgbClr val="4F5A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1.04</a:t>
            </a:r>
            <a:endParaRPr lang="cs-CZ" sz="800" dirty="0"/>
          </a:p>
        </p:txBody>
      </p:sp>
      <p:sp>
        <p:nvSpPr>
          <p:cNvPr id="29" name="Text 24"/>
          <p:cNvSpPr/>
          <p:nvPr/>
        </p:nvSpPr>
        <p:spPr>
          <a:xfrm>
            <a:off x="1398634" y="3634232"/>
            <a:ext cx="483891" cy="322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800" dirty="0">
                <a:solidFill>
                  <a:srgbClr val="4F5A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Chodba</a:t>
            </a:r>
            <a:endParaRPr lang="cs-CZ" sz="800" dirty="0"/>
          </a:p>
          <a:p>
            <a:pPr marL="0" indent="0" algn="ctr">
              <a:buNone/>
            </a:pPr>
            <a:r>
              <a:rPr lang="cs-CZ" altLang="en-US" sz="800" dirty="0">
                <a:solidFill>
                  <a:srgbClr val="4F5A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1.01</a:t>
            </a:r>
            <a:endParaRPr lang="cs-CZ" sz="800" dirty="0"/>
          </a:p>
        </p:txBody>
      </p:sp>
      <p:sp>
        <p:nvSpPr>
          <p:cNvPr id="30" name="Text 25"/>
          <p:cNvSpPr/>
          <p:nvPr/>
        </p:nvSpPr>
        <p:spPr>
          <a:xfrm>
            <a:off x="2346864" y="4592238"/>
            <a:ext cx="596310" cy="4594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80" dirty="0">
                <a:solidFill>
                  <a:srgbClr val="4F5A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Zasedací</a:t>
            </a:r>
            <a:endParaRPr lang="cs-CZ" sz="780" dirty="0"/>
          </a:p>
          <a:p>
            <a:pPr marL="0" indent="0" algn="ctr">
              <a:buNone/>
            </a:pPr>
            <a:r>
              <a:rPr lang="cs-CZ" altLang="en-US" sz="780" dirty="0">
                <a:solidFill>
                  <a:srgbClr val="4F5A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místnost</a:t>
            </a:r>
            <a:endParaRPr lang="cs-CZ" sz="780" dirty="0"/>
          </a:p>
          <a:p>
            <a:pPr marL="0" indent="0" algn="ctr">
              <a:buNone/>
            </a:pPr>
            <a:r>
              <a:rPr lang="cs-CZ" altLang="en-US" sz="780" dirty="0">
                <a:solidFill>
                  <a:srgbClr val="4F5A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1.05</a:t>
            </a:r>
            <a:endParaRPr lang="cs-CZ" sz="780" dirty="0"/>
          </a:p>
        </p:txBody>
      </p:sp>
      <p:pic>
        <p:nvPicPr>
          <p:cNvPr id="31" name="Image 2" descr="/mnt/data/dss_cz_final_work/assets/door_model_detai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598" y="2368296"/>
            <a:ext cx="2080861" cy="3255264"/>
          </a:xfrm>
          <a:prstGeom prst="rect">
            <a:avLst/>
          </a:prstGeom>
        </p:spPr>
      </p:pic>
      <p:pic>
        <p:nvPicPr>
          <p:cNvPr id="32" name="Image 3" descr="/mnt/data/dss_cz_final_work/assets/plan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7848" y="2383325"/>
            <a:ext cx="1115568" cy="765470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9162288" y="2414016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43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Dokumentace</a:t>
            </a:r>
            <a:endParaRPr lang="cs-CZ" sz="1430" dirty="0"/>
          </a:p>
        </p:txBody>
      </p:sp>
      <p:sp>
        <p:nvSpPr>
          <p:cNvPr id="34" name="Text 27"/>
          <p:cNvSpPr/>
          <p:nvPr/>
        </p:nvSpPr>
        <p:spPr>
          <a:xfrm>
            <a:off x="9162288" y="2743200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13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Výkresy, technický list</a:t>
            </a:r>
            <a:endParaRPr lang="cs-CZ" sz="1130" dirty="0"/>
          </a:p>
          <a:p>
            <a:pPr marL="0" indent="0">
              <a:buNone/>
            </a:pPr>
            <a:r>
              <a:rPr lang="cs-CZ" altLang="en-US" sz="113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montážní návod.</a:t>
            </a:r>
            <a:endParaRPr lang="cs-CZ" sz="1130" dirty="0"/>
          </a:p>
        </p:txBody>
      </p:sp>
      <p:sp>
        <p:nvSpPr>
          <p:cNvPr id="35" name="Shape 28"/>
          <p:cNvSpPr/>
          <p:nvPr/>
        </p:nvSpPr>
        <p:spPr>
          <a:xfrm>
            <a:off x="8046720" y="3300984"/>
            <a:ext cx="3538728" cy="0"/>
          </a:xfrm>
          <a:prstGeom prst="line">
            <a:avLst/>
          </a:prstGeom>
          <a:noFill/>
          <a:ln w="7620">
            <a:solidFill>
              <a:srgbClr val="DFE5E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36" name="Image 4" descr="/mnt/data/dss_cz_final_work/assets/certifica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5758" y="3429000"/>
            <a:ext cx="759747" cy="832104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9162288" y="3493008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43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Doklady</a:t>
            </a:r>
            <a:endParaRPr lang="cs-CZ" sz="1430" dirty="0"/>
          </a:p>
        </p:txBody>
      </p:sp>
      <p:sp>
        <p:nvSpPr>
          <p:cNvPr id="38" name="Text 30"/>
          <p:cNvSpPr/>
          <p:nvPr/>
        </p:nvSpPr>
        <p:spPr>
          <a:xfrm>
            <a:off x="9162288" y="3822192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13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Prohlášení o vlastnostech</a:t>
            </a:r>
            <a:endParaRPr lang="cs-CZ" sz="1130" dirty="0"/>
          </a:p>
          <a:p>
            <a:pPr marL="0" indent="0">
              <a:buNone/>
            </a:pPr>
            <a:r>
              <a:rPr lang="cs-CZ" altLang="en-US" sz="113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doklady o předání.</a:t>
            </a:r>
            <a:endParaRPr lang="cs-CZ" sz="1130" dirty="0"/>
          </a:p>
        </p:txBody>
      </p:sp>
      <p:sp>
        <p:nvSpPr>
          <p:cNvPr id="39" name="Shape 31"/>
          <p:cNvSpPr/>
          <p:nvPr/>
        </p:nvSpPr>
        <p:spPr>
          <a:xfrm>
            <a:off x="8046720" y="4379976"/>
            <a:ext cx="3538728" cy="0"/>
          </a:xfrm>
          <a:prstGeom prst="line">
            <a:avLst/>
          </a:prstGeom>
          <a:noFill/>
          <a:ln w="7620">
            <a:solidFill>
              <a:srgbClr val="DFE5E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40" name="Image 5" descr="/mnt/data/dss_cz_final_work/assets/maintenanc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7848" y="4536844"/>
            <a:ext cx="1115568" cy="774399"/>
          </a:xfrm>
          <a:prstGeom prst="rect">
            <a:avLst/>
          </a:prstGeom>
        </p:spPr>
      </p:pic>
      <p:sp>
        <p:nvSpPr>
          <p:cNvPr id="41" name="Text 32"/>
          <p:cNvSpPr/>
          <p:nvPr/>
        </p:nvSpPr>
        <p:spPr>
          <a:xfrm>
            <a:off x="9162288" y="4572000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43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Provoz a údržba</a:t>
            </a:r>
            <a:endParaRPr lang="cs-CZ" sz="1430" dirty="0"/>
          </a:p>
        </p:txBody>
      </p:sp>
      <p:sp>
        <p:nvSpPr>
          <p:cNvPr id="42" name="Text 33"/>
          <p:cNvSpPr/>
          <p:nvPr/>
        </p:nvSpPr>
        <p:spPr>
          <a:xfrm>
            <a:off x="9162288" y="4901184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13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Termíny kontrol, výsledky</a:t>
            </a:r>
            <a:endParaRPr lang="cs-CZ" sz="1130" dirty="0"/>
          </a:p>
          <a:p>
            <a:pPr marL="0" indent="0">
              <a:buNone/>
            </a:pPr>
            <a:r>
              <a:rPr lang="cs-CZ" altLang="en-US" sz="113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související protokoly.</a:t>
            </a:r>
            <a:endParaRPr lang="cs-CZ" sz="1130" dirty="0"/>
          </a:p>
        </p:txBody>
      </p:sp>
      <p:sp>
        <p:nvSpPr>
          <p:cNvPr id="43" name="Text 34"/>
          <p:cNvSpPr/>
          <p:nvPr/>
        </p:nvSpPr>
        <p:spPr>
          <a:xfrm>
            <a:off x="594360" y="5724144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119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Poloha a označení stavebního předmětu</a:t>
            </a:r>
            <a:endParaRPr lang="cs-CZ" sz="1190" dirty="0"/>
          </a:p>
        </p:txBody>
      </p:sp>
      <p:sp>
        <p:nvSpPr>
          <p:cNvPr id="44" name="Text 35"/>
          <p:cNvSpPr/>
          <p:nvPr/>
        </p:nvSpPr>
        <p:spPr>
          <a:xfrm>
            <a:off x="4261104" y="5788152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11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RDS: třída/aspekt –QQC</a:t>
            </a:r>
          </a:p>
          <a:p>
            <a:pPr marL="0" indent="0" algn="ctr">
              <a:buNone/>
            </a:pPr>
            <a:r>
              <a:rPr lang="cs-CZ" sz="1100" b="1" dirty="0">
                <a:solidFill>
                  <a:srgbClr val="293039"/>
                </a:solidFill>
                <a:latin typeface="Arial" pitchFamily="34" charset="0"/>
                <a:cs typeface="Arial" pitchFamily="34" charset="-120"/>
              </a:rPr>
              <a:t>Projektová identifikace FD-01</a:t>
            </a:r>
            <a:endParaRPr lang="cs-CZ" sz="1190" dirty="0"/>
          </a:p>
        </p:txBody>
      </p:sp>
      <p:sp>
        <p:nvSpPr>
          <p:cNvPr id="45" name="Text 36"/>
          <p:cNvSpPr/>
          <p:nvPr/>
        </p:nvSpPr>
        <p:spPr>
          <a:xfrm>
            <a:off x="7973568" y="5724144"/>
            <a:ext cx="35753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119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Navázané podklady a historie</a:t>
            </a:r>
            <a:endParaRPr lang="cs-CZ" sz="1190" dirty="0"/>
          </a:p>
        </p:txBody>
      </p:sp>
      <p:sp>
        <p:nvSpPr>
          <p:cNvPr id="46" name="Text 37"/>
          <p:cNvSpPr/>
          <p:nvPr/>
        </p:nvSpPr>
        <p:spPr>
          <a:xfrm>
            <a:off x="594360" y="6135624"/>
            <a:ext cx="109910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85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Ilustrační vizualizace. FD-01 = projektové označení; -QQC1 = ukázka produktového RD v dané struktuře.</a:t>
            </a:r>
            <a:endParaRPr lang="cs-CZ" sz="830" dirty="0"/>
          </a:p>
        </p:txBody>
      </p:sp>
      <p:sp>
        <p:nvSpPr>
          <p:cNvPr id="47" name="Navigation 47"/>
          <p:cNvSpPr/>
          <p:nvPr/>
        </p:nvSpPr>
        <p:spPr>
          <a:xfrm>
            <a:off x="502920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Proč</a:t>
            </a:r>
          </a:p>
        </p:txBody>
      </p:sp>
      <p:sp>
        <p:nvSpPr>
          <p:cNvPr id="48" name="Navigation 48"/>
          <p:cNvSpPr/>
          <p:nvPr/>
        </p:nvSpPr>
        <p:spPr>
          <a:xfrm>
            <a:off x="502920" y="6629400"/>
            <a:ext cx="1357884" cy="59436"/>
          </a:xfrm>
          <a:prstGeom prst="rect">
            <a:avLst/>
          </a:prstGeom>
          <a:solidFill>
            <a:srgbClr val="70D5DA"/>
          </a:solidFill>
          <a:ln w="12700">
            <a:solidFill>
              <a:srgbClr val="70D5D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9" name="Navigation 49"/>
          <p:cNvSpPr/>
          <p:nvPr/>
        </p:nvSpPr>
        <p:spPr>
          <a:xfrm>
            <a:off x="1906524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Stavební předmět</a:t>
            </a:r>
          </a:p>
        </p:txBody>
      </p:sp>
      <p:sp>
        <p:nvSpPr>
          <p:cNvPr id="50" name="Navigation 50"/>
          <p:cNvSpPr/>
          <p:nvPr/>
        </p:nvSpPr>
        <p:spPr>
          <a:xfrm>
            <a:off x="1906524" y="6629400"/>
            <a:ext cx="1357884" cy="59436"/>
          </a:xfrm>
          <a:prstGeom prst="rect">
            <a:avLst/>
          </a:prstGeom>
          <a:solidFill>
            <a:srgbClr val="E21B23"/>
          </a:solidFill>
          <a:ln w="12700">
            <a:solidFill>
              <a:srgbClr val="E21B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1" name="Navigation 51"/>
          <p:cNvSpPr/>
          <p:nvPr/>
        </p:nvSpPr>
        <p:spPr>
          <a:xfrm>
            <a:off x="3310128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DiMS</a:t>
            </a:r>
          </a:p>
        </p:txBody>
      </p:sp>
      <p:sp>
        <p:nvSpPr>
          <p:cNvPr id="52" name="Navigation 52"/>
          <p:cNvSpPr/>
          <p:nvPr/>
        </p:nvSpPr>
        <p:spPr>
          <a:xfrm>
            <a:off x="3310128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3" name="Navigation 53"/>
          <p:cNvSpPr/>
          <p:nvPr/>
        </p:nvSpPr>
        <p:spPr>
          <a:xfrm>
            <a:off x="4713732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IMS</a:t>
            </a:r>
          </a:p>
        </p:txBody>
      </p:sp>
      <p:sp>
        <p:nvSpPr>
          <p:cNvPr id="54" name="Navigation 54"/>
          <p:cNvSpPr/>
          <p:nvPr/>
        </p:nvSpPr>
        <p:spPr>
          <a:xfrm>
            <a:off x="4713732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5" name="Navigation 55"/>
          <p:cNvSpPr/>
          <p:nvPr/>
        </p:nvSpPr>
        <p:spPr>
          <a:xfrm>
            <a:off x="6117336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</a:t>
            </a:r>
          </a:p>
        </p:txBody>
      </p:sp>
      <p:sp>
        <p:nvSpPr>
          <p:cNvPr id="56" name="Navigation 56"/>
          <p:cNvSpPr/>
          <p:nvPr/>
        </p:nvSpPr>
        <p:spPr>
          <a:xfrm>
            <a:off x="6117336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7" name="Navigation 57"/>
          <p:cNvSpPr/>
          <p:nvPr/>
        </p:nvSpPr>
        <p:spPr>
          <a:xfrm>
            <a:off x="7520940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RDS</a:t>
            </a:r>
          </a:p>
        </p:txBody>
      </p:sp>
      <p:sp>
        <p:nvSpPr>
          <p:cNvPr id="58" name="Navigation 58"/>
          <p:cNvSpPr/>
          <p:nvPr/>
        </p:nvSpPr>
        <p:spPr>
          <a:xfrm>
            <a:off x="7520940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9" name="Navigation 59"/>
          <p:cNvSpPr/>
          <p:nvPr/>
        </p:nvSpPr>
        <p:spPr>
          <a:xfrm>
            <a:off x="8924544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Zadavatel</a:t>
            </a:r>
          </a:p>
        </p:txBody>
      </p:sp>
      <p:sp>
        <p:nvSpPr>
          <p:cNvPr id="60" name="Navigation 60"/>
          <p:cNvSpPr/>
          <p:nvPr/>
        </p:nvSpPr>
        <p:spPr>
          <a:xfrm>
            <a:off x="8924544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1" name="Navigation 61"/>
          <p:cNvSpPr/>
          <p:nvPr/>
        </p:nvSpPr>
        <p:spPr>
          <a:xfrm>
            <a:off x="10328148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Shrnutí</a:t>
            </a:r>
          </a:p>
        </p:txBody>
      </p:sp>
      <p:sp>
        <p:nvSpPr>
          <p:cNvPr id="62" name="Navigation 62"/>
          <p:cNvSpPr/>
          <p:nvPr/>
        </p:nvSpPr>
        <p:spPr>
          <a:xfrm>
            <a:off x="10328148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3" name="Rectangle 62"/>
          <p:cNvSpPr/>
          <p:nvPr/>
        </p:nvSpPr>
        <p:spPr>
          <a:xfrm>
            <a:off x="2066543" y="3465576"/>
            <a:ext cx="1362456" cy="274320"/>
          </a:xfrm>
          <a:prstGeom prst="rect">
            <a:avLst/>
          </a:prstGeom>
          <a:solidFill>
            <a:srgbClr val="FFFFFF"/>
          </a:solidFill>
          <a:ln w="14604">
            <a:solidFill>
              <a:srgbClr val="E31E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36576" tIns="18288" rIns="36576" bIns="18288" rtlCol="0" anchor="ctr"/>
          <a:lstStyle/>
          <a:p>
            <a:pPr algn="ctr"/>
            <a:r>
              <a:rPr sz="1000" b="1">
                <a:solidFill>
                  <a:srgbClr val="E31E24"/>
                </a:solidFill>
                <a:latin typeface="Arial"/>
              </a:rPr>
              <a:t>-QQC1 | FD-01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992624" y="2651760"/>
            <a:ext cx="1920240" cy="292608"/>
          </a:xfrm>
          <a:prstGeom prst="rect">
            <a:avLst/>
          </a:prstGeom>
          <a:solidFill>
            <a:srgbClr val="FFFFFF"/>
          </a:solidFill>
          <a:ln w="14604">
            <a:solidFill>
              <a:srgbClr val="E31E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36576" tIns="18288" rIns="36576" bIns="18288" rtlCol="0" anchor="ctr"/>
          <a:lstStyle/>
          <a:p>
            <a:pPr algn="ctr"/>
            <a:r>
              <a:rPr sz="1200" b="1">
                <a:solidFill>
                  <a:srgbClr val="E31E24"/>
                </a:solidFill>
                <a:latin typeface="Arial"/>
              </a:rPr>
              <a:t>-QQC1 | FD-01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ss_cz_final_work/assets/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984" y="182880"/>
            <a:ext cx="1472632" cy="4297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12848" y="265176"/>
            <a:ext cx="4572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800" b="1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DATOVÝ STANDARD STAVBY</a:t>
            </a:r>
            <a:endParaRPr lang="cs-CZ" sz="800" dirty="0"/>
          </a:p>
        </p:txBody>
      </p:sp>
      <p:sp>
        <p:nvSpPr>
          <p:cNvPr id="4" name="Shape 1"/>
          <p:cNvSpPr/>
          <p:nvPr/>
        </p:nvSpPr>
        <p:spPr>
          <a:xfrm>
            <a:off x="2212848" y="521208"/>
            <a:ext cx="1170432" cy="0"/>
          </a:xfrm>
          <a:prstGeom prst="line">
            <a:avLst/>
          </a:prstGeom>
          <a:noFill/>
          <a:ln w="13970">
            <a:solidFill>
              <a:srgbClr val="E21B2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11228832" y="27432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altLang="en-US" sz="86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</a:p>
        </p:txBody>
      </p:sp>
      <p:sp>
        <p:nvSpPr>
          <p:cNvPr id="6" name="Text 3"/>
          <p:cNvSpPr/>
          <p:nvPr/>
        </p:nvSpPr>
        <p:spPr>
          <a:xfrm>
            <a:off x="502920" y="886968"/>
            <a:ext cx="11173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26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DiMS: geometrie, klasifikace a vazby</a:t>
            </a:r>
            <a:endParaRPr lang="cs-CZ" sz="2600" dirty="0"/>
          </a:p>
        </p:txBody>
      </p:sp>
      <p:sp>
        <p:nvSpPr>
          <p:cNvPr id="7" name="Text 4"/>
          <p:cNvSpPr/>
          <p:nvPr/>
        </p:nvSpPr>
        <p:spPr>
          <a:xfrm>
            <a:off x="502920" y="1371600"/>
            <a:ext cx="1117396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2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Objekt už v DiMS nese klasifikaci RDS, identifikaci, vlastnosti a vztahy k dalším objektům.</a:t>
            </a:r>
            <a:endParaRPr lang="cs-CZ" sz="1250" dirty="0"/>
          </a:p>
        </p:txBody>
      </p:sp>
      <p:sp>
        <p:nvSpPr>
          <p:cNvPr id="8" name="Shape 5"/>
          <p:cNvSpPr/>
          <p:nvPr/>
        </p:nvSpPr>
        <p:spPr>
          <a:xfrm>
            <a:off x="502920" y="1792224"/>
            <a:ext cx="11183112" cy="0"/>
          </a:xfrm>
          <a:prstGeom prst="line">
            <a:avLst/>
          </a:prstGeom>
          <a:noFill/>
          <a:ln w="8890">
            <a:solidFill>
              <a:srgbClr val="DFE5E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4" name="Shape 20"/>
          <p:cNvSpPr/>
          <p:nvPr/>
        </p:nvSpPr>
        <p:spPr>
          <a:xfrm>
            <a:off x="566928" y="2066544"/>
            <a:ext cx="7498080" cy="3758184"/>
          </a:xfrm>
          <a:prstGeom prst="roundRect">
            <a:avLst>
              <a:gd name="adj" fmla="val 1217"/>
            </a:avLst>
          </a:prstGeom>
          <a:solidFill>
            <a:srgbClr val="FFFFFF"/>
          </a:solidFill>
          <a:ln w="7620">
            <a:solidFill>
              <a:srgbClr val="DFE5E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5" name="Shape 21"/>
          <p:cNvSpPr/>
          <p:nvPr/>
        </p:nvSpPr>
        <p:spPr>
          <a:xfrm>
            <a:off x="576072" y="2075688"/>
            <a:ext cx="7479792" cy="283464"/>
          </a:xfrm>
          <a:prstGeom prst="rect">
            <a:avLst/>
          </a:prstGeom>
          <a:solidFill>
            <a:srgbClr val="F5F7F8"/>
          </a:solidFill>
          <a:ln w="12700">
            <a:solidFill>
              <a:srgbClr val="F5F7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6" name="Text 22"/>
          <p:cNvSpPr/>
          <p:nvPr/>
        </p:nvSpPr>
        <p:spPr>
          <a:xfrm>
            <a:off x="704088" y="2135124"/>
            <a:ext cx="24688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04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stavby</a:t>
            </a:r>
            <a:endParaRPr lang="cs-CZ" sz="1040" dirty="0"/>
          </a:p>
        </p:txBody>
      </p:sp>
      <p:sp>
        <p:nvSpPr>
          <p:cNvPr id="27" name="Text 23"/>
          <p:cNvSpPr/>
          <p:nvPr/>
        </p:nvSpPr>
        <p:spPr>
          <a:xfrm>
            <a:off x="5733288" y="2135124"/>
            <a:ext cx="2103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altLang="en-US" sz="88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Vrstvy   |   Pohledy</a:t>
            </a:r>
            <a:endParaRPr lang="cs-CZ" sz="880" dirty="0"/>
          </a:p>
        </p:txBody>
      </p:sp>
      <p:sp>
        <p:nvSpPr>
          <p:cNvPr id="28" name="Shape 24"/>
          <p:cNvSpPr/>
          <p:nvPr/>
        </p:nvSpPr>
        <p:spPr>
          <a:xfrm>
            <a:off x="576072" y="2368296"/>
            <a:ext cx="1453896" cy="3447288"/>
          </a:xfrm>
          <a:prstGeom prst="rect">
            <a:avLst/>
          </a:prstGeom>
          <a:solidFill>
            <a:srgbClr val="F7FAFB"/>
          </a:solidFill>
          <a:ln w="12700">
            <a:solidFill>
              <a:srgbClr val="F7FAF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9" name="Text 25"/>
          <p:cNvSpPr/>
          <p:nvPr/>
        </p:nvSpPr>
        <p:spPr>
          <a:xfrm>
            <a:off x="676656" y="2514600"/>
            <a:ext cx="1243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05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Struktura modelu</a:t>
            </a:r>
            <a:endParaRPr lang="cs-CZ" sz="1050" dirty="0"/>
          </a:p>
        </p:txBody>
      </p:sp>
      <p:sp>
        <p:nvSpPr>
          <p:cNvPr id="30" name="Text 26"/>
          <p:cNvSpPr/>
          <p:nvPr/>
        </p:nvSpPr>
        <p:spPr>
          <a:xfrm>
            <a:off x="694944" y="3054096"/>
            <a:ext cx="12070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9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Stavba</a:t>
            </a:r>
            <a:endParaRPr lang="cs-CZ" sz="940" dirty="0"/>
          </a:p>
        </p:txBody>
      </p:sp>
      <p:sp>
        <p:nvSpPr>
          <p:cNvPr id="31" name="Text 27"/>
          <p:cNvSpPr/>
          <p:nvPr/>
        </p:nvSpPr>
        <p:spPr>
          <a:xfrm>
            <a:off x="777240" y="3346704"/>
            <a:ext cx="11247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9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Hlavní budova</a:t>
            </a:r>
            <a:endParaRPr lang="cs-CZ" sz="940" dirty="0"/>
          </a:p>
        </p:txBody>
      </p:sp>
      <p:sp>
        <p:nvSpPr>
          <p:cNvPr id="32" name="Text 28"/>
          <p:cNvSpPr/>
          <p:nvPr/>
        </p:nvSpPr>
        <p:spPr>
          <a:xfrm>
            <a:off x="859536" y="3639312"/>
            <a:ext cx="10424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9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NP</a:t>
            </a:r>
            <a:endParaRPr lang="cs-CZ" sz="940" dirty="0"/>
          </a:p>
        </p:txBody>
      </p:sp>
      <p:sp>
        <p:nvSpPr>
          <p:cNvPr id="33" name="Text 29"/>
          <p:cNvSpPr/>
          <p:nvPr/>
        </p:nvSpPr>
        <p:spPr>
          <a:xfrm>
            <a:off x="941832" y="3931920"/>
            <a:ext cx="960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9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Chodba</a:t>
            </a:r>
            <a:endParaRPr lang="cs-CZ" sz="940" dirty="0"/>
          </a:p>
        </p:txBody>
      </p:sp>
      <p:sp>
        <p:nvSpPr>
          <p:cNvPr id="34" name="Text 30"/>
          <p:cNvSpPr/>
          <p:nvPr/>
        </p:nvSpPr>
        <p:spPr>
          <a:xfrm>
            <a:off x="1014984" y="4224528"/>
            <a:ext cx="8869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9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Stěny</a:t>
            </a:r>
            <a:endParaRPr lang="cs-CZ" sz="940" dirty="0"/>
          </a:p>
        </p:txBody>
      </p:sp>
      <p:sp>
        <p:nvSpPr>
          <p:cNvPr id="35" name="Shape 31"/>
          <p:cNvSpPr/>
          <p:nvPr/>
        </p:nvSpPr>
        <p:spPr>
          <a:xfrm>
            <a:off x="640080" y="4494276"/>
            <a:ext cx="1316736" cy="256032"/>
          </a:xfrm>
          <a:prstGeom prst="rect">
            <a:avLst/>
          </a:prstGeom>
          <a:solidFill>
            <a:srgbClr val="EAF6F7"/>
          </a:solidFill>
          <a:ln w="12700">
            <a:solidFill>
              <a:srgbClr val="EAF6F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6" name="Text 32"/>
          <p:cNvSpPr/>
          <p:nvPr/>
        </p:nvSpPr>
        <p:spPr>
          <a:xfrm>
            <a:off x="1014984" y="4517136"/>
            <a:ext cx="8869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940" b="1" dirty="0">
                <a:solidFill>
                  <a:srgbClr val="159C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Dveře</a:t>
            </a:r>
            <a:endParaRPr lang="cs-CZ" sz="940" dirty="0"/>
          </a:p>
        </p:txBody>
      </p:sp>
      <p:sp>
        <p:nvSpPr>
          <p:cNvPr id="37" name="Text 33"/>
          <p:cNvSpPr/>
          <p:nvPr/>
        </p:nvSpPr>
        <p:spPr>
          <a:xfrm>
            <a:off x="1014984" y="4809744"/>
            <a:ext cx="8869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9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Okna</a:t>
            </a:r>
            <a:endParaRPr lang="cs-CZ" sz="940" dirty="0"/>
          </a:p>
        </p:txBody>
      </p:sp>
      <p:sp>
        <p:nvSpPr>
          <p:cNvPr id="38" name="Text 34"/>
          <p:cNvSpPr/>
          <p:nvPr/>
        </p:nvSpPr>
        <p:spPr>
          <a:xfrm>
            <a:off x="1014984" y="5102352"/>
            <a:ext cx="8869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9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Podlahy</a:t>
            </a:r>
            <a:endParaRPr lang="cs-CZ" sz="940" dirty="0"/>
          </a:p>
        </p:txBody>
      </p:sp>
      <p:pic>
        <p:nvPicPr>
          <p:cNvPr id="39" name="Image 1" descr="/mnt/data/dss_cz_final_work/assets/model_central.png"/>
          <p:cNvPicPr>
            <a:picLocks noChangeAspect="1"/>
          </p:cNvPicPr>
          <p:nvPr/>
        </p:nvPicPr>
        <p:blipFill>
          <a:blip r:embed="rId3"/>
          <a:srcRect t="18383" b="18383"/>
          <a:stretch/>
        </p:blipFill>
        <p:spPr>
          <a:xfrm>
            <a:off x="2039112" y="2368296"/>
            <a:ext cx="6007608" cy="3438144"/>
          </a:xfrm>
          <a:prstGeom prst="rect">
            <a:avLst/>
          </a:prstGeom>
        </p:spPr>
      </p:pic>
      <p:sp>
        <p:nvSpPr>
          <p:cNvPr id="40" name="Text 35"/>
          <p:cNvSpPr/>
          <p:nvPr/>
        </p:nvSpPr>
        <p:spPr>
          <a:xfrm>
            <a:off x="8330184" y="207568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000" b="1" dirty="0">
                <a:solidFill>
                  <a:srgbClr val="159C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ÚDAJE O VYBRANÉM PRODUKTU</a:t>
            </a:r>
            <a:endParaRPr lang="cs-CZ" sz="1100" dirty="0"/>
          </a:p>
        </p:txBody>
      </p:sp>
      <p:sp>
        <p:nvSpPr>
          <p:cNvPr id="41" name="Text 36"/>
          <p:cNvSpPr/>
          <p:nvPr/>
        </p:nvSpPr>
        <p:spPr>
          <a:xfrm>
            <a:off x="8330184" y="2432304"/>
            <a:ext cx="32644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9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-QQC1 | FD-01</a:t>
            </a:r>
            <a:endParaRPr lang="cs-CZ" sz="2000" dirty="0"/>
          </a:p>
        </p:txBody>
      </p:sp>
      <p:sp>
        <p:nvSpPr>
          <p:cNvPr id="42" name="Shape 37"/>
          <p:cNvSpPr/>
          <p:nvPr/>
        </p:nvSpPr>
        <p:spPr>
          <a:xfrm>
            <a:off x="8275320" y="2953512"/>
            <a:ext cx="3310128" cy="393192"/>
          </a:xfrm>
          <a:prstGeom prst="rect">
            <a:avLst/>
          </a:prstGeom>
          <a:solidFill>
            <a:srgbClr val="F5F7F8"/>
          </a:solidFill>
          <a:ln w="12700">
            <a:solidFill>
              <a:srgbClr val="F5F7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3" name="Text 38"/>
          <p:cNvSpPr/>
          <p:nvPr/>
        </p:nvSpPr>
        <p:spPr>
          <a:xfrm>
            <a:off x="8366760" y="3026664"/>
            <a:ext cx="129844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13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Třída IFC</a:t>
            </a:r>
            <a:endParaRPr lang="cs-CZ" sz="1130" dirty="0"/>
          </a:p>
        </p:txBody>
      </p:sp>
      <p:sp>
        <p:nvSpPr>
          <p:cNvPr id="44" name="Text 39"/>
          <p:cNvSpPr/>
          <p:nvPr/>
        </p:nvSpPr>
        <p:spPr>
          <a:xfrm>
            <a:off x="9729216" y="3026664"/>
            <a:ext cx="17830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17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IfcDoor</a:t>
            </a:r>
            <a:endParaRPr lang="cs-CZ" sz="1170" dirty="0"/>
          </a:p>
        </p:txBody>
      </p:sp>
      <p:sp>
        <p:nvSpPr>
          <p:cNvPr id="45" name="Text 40"/>
          <p:cNvSpPr/>
          <p:nvPr/>
        </p:nvSpPr>
        <p:spPr>
          <a:xfrm>
            <a:off x="8366760" y="3483864"/>
            <a:ext cx="129844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05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Klasifikace </a:t>
            </a:r>
          </a:p>
          <a:p>
            <a:pPr marL="0" indent="0">
              <a:buNone/>
            </a:pPr>
            <a:r>
              <a:rPr lang="cs-CZ" altLang="en-US" sz="105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Třída RDS</a:t>
            </a:r>
            <a:endParaRPr lang="cs-CZ" sz="1130" dirty="0"/>
          </a:p>
        </p:txBody>
      </p:sp>
      <p:sp>
        <p:nvSpPr>
          <p:cNvPr id="46" name="Text 41"/>
          <p:cNvSpPr/>
          <p:nvPr/>
        </p:nvSpPr>
        <p:spPr>
          <a:xfrm>
            <a:off x="9729216" y="3483864"/>
            <a:ext cx="17830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1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QQC - dveře</a:t>
            </a:r>
            <a:endParaRPr lang="cs-CZ" sz="1170" dirty="0"/>
          </a:p>
        </p:txBody>
      </p:sp>
      <p:sp>
        <p:nvSpPr>
          <p:cNvPr id="47" name="Shape 42"/>
          <p:cNvSpPr/>
          <p:nvPr/>
        </p:nvSpPr>
        <p:spPr>
          <a:xfrm>
            <a:off x="8275320" y="3867912"/>
            <a:ext cx="3310128" cy="393192"/>
          </a:xfrm>
          <a:prstGeom prst="rect">
            <a:avLst/>
          </a:prstGeom>
          <a:solidFill>
            <a:srgbClr val="F5F7F8"/>
          </a:solidFill>
          <a:ln w="12700">
            <a:solidFill>
              <a:srgbClr val="F5F7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 dirty="0"/>
          </a:p>
        </p:txBody>
      </p:sp>
      <p:sp>
        <p:nvSpPr>
          <p:cNvPr id="48" name="Text 43"/>
          <p:cNvSpPr/>
          <p:nvPr/>
        </p:nvSpPr>
        <p:spPr>
          <a:xfrm>
            <a:off x="8366760" y="3941064"/>
            <a:ext cx="129844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05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RDS produktový aspekt</a:t>
            </a:r>
            <a:endParaRPr lang="cs-CZ" sz="1130" dirty="0"/>
          </a:p>
        </p:txBody>
      </p:sp>
      <p:sp>
        <p:nvSpPr>
          <p:cNvPr id="49" name="Text 44"/>
          <p:cNvSpPr/>
          <p:nvPr/>
        </p:nvSpPr>
        <p:spPr>
          <a:xfrm>
            <a:off x="9729216" y="3941064"/>
            <a:ext cx="17830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2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-QQC1</a:t>
            </a:r>
            <a:endParaRPr lang="cs-CZ" sz="1170" dirty="0"/>
          </a:p>
        </p:txBody>
      </p:sp>
      <p:sp>
        <p:nvSpPr>
          <p:cNvPr id="50" name="Text 45"/>
          <p:cNvSpPr/>
          <p:nvPr/>
        </p:nvSpPr>
        <p:spPr>
          <a:xfrm>
            <a:off x="8366760" y="4398264"/>
            <a:ext cx="129844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0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Projektové označení</a:t>
            </a:r>
            <a:endParaRPr lang="cs-CZ" sz="1130" dirty="0"/>
          </a:p>
        </p:txBody>
      </p:sp>
      <p:sp>
        <p:nvSpPr>
          <p:cNvPr id="51" name="Text 46"/>
          <p:cNvSpPr/>
          <p:nvPr/>
        </p:nvSpPr>
        <p:spPr>
          <a:xfrm>
            <a:off x="9729216" y="4398264"/>
            <a:ext cx="17830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2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FD-01</a:t>
            </a:r>
            <a:endParaRPr lang="cs-CZ" sz="1170" dirty="0"/>
          </a:p>
        </p:txBody>
      </p:sp>
      <p:sp>
        <p:nvSpPr>
          <p:cNvPr id="52" name="Shape 47"/>
          <p:cNvSpPr/>
          <p:nvPr/>
        </p:nvSpPr>
        <p:spPr>
          <a:xfrm>
            <a:off x="8275320" y="4782312"/>
            <a:ext cx="3310128" cy="393192"/>
          </a:xfrm>
          <a:prstGeom prst="rect">
            <a:avLst/>
          </a:prstGeom>
          <a:solidFill>
            <a:srgbClr val="F5F7F8"/>
          </a:solidFill>
          <a:ln w="12700">
            <a:solidFill>
              <a:srgbClr val="F5F7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3" name="Text 48"/>
          <p:cNvSpPr/>
          <p:nvPr/>
        </p:nvSpPr>
        <p:spPr>
          <a:xfrm>
            <a:off x="8366760" y="4855464"/>
            <a:ext cx="129844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0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Vazba na prostor</a:t>
            </a:r>
            <a:endParaRPr lang="cs-CZ" sz="1130" dirty="0"/>
          </a:p>
        </p:txBody>
      </p:sp>
      <p:sp>
        <p:nvSpPr>
          <p:cNvPr id="54" name="Text 49"/>
          <p:cNvSpPr/>
          <p:nvPr/>
        </p:nvSpPr>
        <p:spPr>
          <a:xfrm>
            <a:off x="9729216" y="4855464"/>
            <a:ext cx="17830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1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Chodba / 1. NP</a:t>
            </a:r>
            <a:endParaRPr lang="cs-CZ" sz="1170" dirty="0"/>
          </a:p>
        </p:txBody>
      </p:sp>
      <p:sp>
        <p:nvSpPr>
          <p:cNvPr id="55" name="Text 50"/>
          <p:cNvSpPr/>
          <p:nvPr/>
        </p:nvSpPr>
        <p:spPr>
          <a:xfrm>
            <a:off x="603504" y="5843016"/>
            <a:ext cx="74980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8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Ilustrační zobrazení modelu a jeho údajů</a:t>
            </a:r>
            <a:endParaRPr lang="cs-CZ" sz="840" dirty="0"/>
          </a:p>
        </p:txBody>
      </p:sp>
      <p:sp>
        <p:nvSpPr>
          <p:cNvPr id="56" name="Text 51"/>
          <p:cNvSpPr/>
          <p:nvPr/>
        </p:nvSpPr>
        <p:spPr>
          <a:xfrm>
            <a:off x="594360" y="6044184"/>
            <a:ext cx="1099108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14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Vazby existují už v DiMS. Proto jsou také součástí širšího IMS.</a:t>
            </a:r>
            <a:endParaRPr lang="cs-CZ" sz="1400" dirty="0"/>
          </a:p>
        </p:txBody>
      </p:sp>
      <p:sp>
        <p:nvSpPr>
          <p:cNvPr id="57" name="Navigation 57"/>
          <p:cNvSpPr/>
          <p:nvPr/>
        </p:nvSpPr>
        <p:spPr>
          <a:xfrm>
            <a:off x="502920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Proč</a:t>
            </a:r>
          </a:p>
        </p:txBody>
      </p:sp>
      <p:sp>
        <p:nvSpPr>
          <p:cNvPr id="58" name="Navigation 58"/>
          <p:cNvSpPr/>
          <p:nvPr/>
        </p:nvSpPr>
        <p:spPr>
          <a:xfrm>
            <a:off x="502920" y="6629400"/>
            <a:ext cx="1357884" cy="59436"/>
          </a:xfrm>
          <a:prstGeom prst="rect">
            <a:avLst/>
          </a:prstGeom>
          <a:solidFill>
            <a:srgbClr val="70D5DA"/>
          </a:solidFill>
          <a:ln w="12700">
            <a:solidFill>
              <a:srgbClr val="70D5D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9" name="Navigation 59"/>
          <p:cNvSpPr/>
          <p:nvPr/>
        </p:nvSpPr>
        <p:spPr>
          <a:xfrm>
            <a:off x="1906524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Stavební předmět</a:t>
            </a:r>
          </a:p>
        </p:txBody>
      </p:sp>
      <p:sp>
        <p:nvSpPr>
          <p:cNvPr id="60" name="Navigation 60"/>
          <p:cNvSpPr/>
          <p:nvPr/>
        </p:nvSpPr>
        <p:spPr>
          <a:xfrm>
            <a:off x="1906524" y="6629400"/>
            <a:ext cx="1357884" cy="59436"/>
          </a:xfrm>
          <a:prstGeom prst="rect">
            <a:avLst/>
          </a:prstGeom>
          <a:solidFill>
            <a:srgbClr val="70D5DA"/>
          </a:solidFill>
          <a:ln w="12700">
            <a:solidFill>
              <a:srgbClr val="70D5D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1" name="Navigation 61"/>
          <p:cNvSpPr/>
          <p:nvPr/>
        </p:nvSpPr>
        <p:spPr>
          <a:xfrm>
            <a:off x="3310128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DiMS</a:t>
            </a:r>
          </a:p>
        </p:txBody>
      </p:sp>
      <p:sp>
        <p:nvSpPr>
          <p:cNvPr id="62" name="Navigation 62"/>
          <p:cNvSpPr/>
          <p:nvPr/>
        </p:nvSpPr>
        <p:spPr>
          <a:xfrm>
            <a:off x="3310128" y="6629400"/>
            <a:ext cx="1357884" cy="59436"/>
          </a:xfrm>
          <a:prstGeom prst="rect">
            <a:avLst/>
          </a:prstGeom>
          <a:solidFill>
            <a:srgbClr val="E21B23"/>
          </a:solidFill>
          <a:ln w="12700">
            <a:solidFill>
              <a:srgbClr val="E21B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3" name="Navigation 63"/>
          <p:cNvSpPr/>
          <p:nvPr/>
        </p:nvSpPr>
        <p:spPr>
          <a:xfrm>
            <a:off x="4713732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IMS</a:t>
            </a:r>
          </a:p>
        </p:txBody>
      </p:sp>
      <p:sp>
        <p:nvSpPr>
          <p:cNvPr id="64" name="Navigation 64"/>
          <p:cNvSpPr/>
          <p:nvPr/>
        </p:nvSpPr>
        <p:spPr>
          <a:xfrm>
            <a:off x="4713732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5" name="Navigation 65"/>
          <p:cNvSpPr/>
          <p:nvPr/>
        </p:nvSpPr>
        <p:spPr>
          <a:xfrm>
            <a:off x="6117336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</a:t>
            </a:r>
          </a:p>
        </p:txBody>
      </p:sp>
      <p:sp>
        <p:nvSpPr>
          <p:cNvPr id="66" name="Navigation 66"/>
          <p:cNvSpPr/>
          <p:nvPr/>
        </p:nvSpPr>
        <p:spPr>
          <a:xfrm>
            <a:off x="6117336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7" name="Navigation 67"/>
          <p:cNvSpPr/>
          <p:nvPr/>
        </p:nvSpPr>
        <p:spPr>
          <a:xfrm>
            <a:off x="7520940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RDS</a:t>
            </a:r>
          </a:p>
        </p:txBody>
      </p:sp>
      <p:sp>
        <p:nvSpPr>
          <p:cNvPr id="68" name="Navigation 68"/>
          <p:cNvSpPr/>
          <p:nvPr/>
        </p:nvSpPr>
        <p:spPr>
          <a:xfrm>
            <a:off x="7520940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9" name="Navigation 69"/>
          <p:cNvSpPr/>
          <p:nvPr/>
        </p:nvSpPr>
        <p:spPr>
          <a:xfrm>
            <a:off x="8924544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Zadavatel</a:t>
            </a:r>
          </a:p>
        </p:txBody>
      </p:sp>
      <p:sp>
        <p:nvSpPr>
          <p:cNvPr id="70" name="Navigation 70"/>
          <p:cNvSpPr/>
          <p:nvPr/>
        </p:nvSpPr>
        <p:spPr>
          <a:xfrm>
            <a:off x="8924544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1" name="Navigation 71"/>
          <p:cNvSpPr/>
          <p:nvPr/>
        </p:nvSpPr>
        <p:spPr>
          <a:xfrm>
            <a:off x="10328148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Shrnutí</a:t>
            </a:r>
          </a:p>
        </p:txBody>
      </p:sp>
      <p:sp>
        <p:nvSpPr>
          <p:cNvPr id="72" name="Navigation 72"/>
          <p:cNvSpPr/>
          <p:nvPr/>
        </p:nvSpPr>
        <p:spPr>
          <a:xfrm>
            <a:off x="10328148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cxnSp>
        <p:nvCxnSpPr>
          <p:cNvPr id="73" name="Connector 72"/>
          <p:cNvCxnSpPr/>
          <p:nvPr/>
        </p:nvCxnSpPr>
        <p:spPr>
          <a:xfrm>
            <a:off x="5541264" y="3483864"/>
            <a:ext cx="329184" cy="256032"/>
          </a:xfrm>
          <a:prstGeom prst="line">
            <a:avLst/>
          </a:prstGeom>
          <a:ln w="15240">
            <a:solidFill>
              <a:srgbClr val="E31E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Rectangle 73"/>
          <p:cNvSpPr/>
          <p:nvPr/>
        </p:nvSpPr>
        <p:spPr>
          <a:xfrm>
            <a:off x="4581144" y="3145536"/>
            <a:ext cx="1938528" cy="338328"/>
          </a:xfrm>
          <a:prstGeom prst="rect">
            <a:avLst/>
          </a:prstGeom>
          <a:solidFill>
            <a:srgbClr val="FFFFFF"/>
          </a:solidFill>
          <a:ln w="14604">
            <a:solidFill>
              <a:srgbClr val="E31E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36576" tIns="18288" rIns="36576" bIns="18288" rtlCol="0" anchor="ctr"/>
          <a:lstStyle/>
          <a:p>
            <a:pPr algn="ctr"/>
            <a:r>
              <a:rPr sz="1400" b="1">
                <a:solidFill>
                  <a:srgbClr val="E31E24"/>
                </a:solidFill>
                <a:latin typeface="Arial"/>
              </a:rPr>
              <a:t>-QQC1 | FD-01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ss_cz_final_work/assets/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984" y="182880"/>
            <a:ext cx="1472632" cy="4297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12848" y="265176"/>
            <a:ext cx="4572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800" b="1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DATOVÝ STANDARD STAVBY</a:t>
            </a:r>
            <a:endParaRPr lang="cs-CZ" sz="800" dirty="0"/>
          </a:p>
        </p:txBody>
      </p:sp>
      <p:sp>
        <p:nvSpPr>
          <p:cNvPr id="4" name="Shape 1"/>
          <p:cNvSpPr/>
          <p:nvPr/>
        </p:nvSpPr>
        <p:spPr>
          <a:xfrm>
            <a:off x="2212848" y="521208"/>
            <a:ext cx="1170432" cy="0"/>
          </a:xfrm>
          <a:prstGeom prst="line">
            <a:avLst/>
          </a:prstGeom>
          <a:noFill/>
          <a:ln w="13970">
            <a:solidFill>
              <a:srgbClr val="E21B2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11228832" y="27432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altLang="en-US" sz="86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</a:p>
        </p:txBody>
      </p:sp>
      <p:sp>
        <p:nvSpPr>
          <p:cNvPr id="6" name="Text 3"/>
          <p:cNvSpPr/>
          <p:nvPr/>
        </p:nvSpPr>
        <p:spPr>
          <a:xfrm>
            <a:off x="502920" y="886968"/>
            <a:ext cx="11173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26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IMS: propojený celek informací</a:t>
            </a:r>
            <a:endParaRPr lang="cs-CZ" sz="2600" dirty="0"/>
          </a:p>
        </p:txBody>
      </p:sp>
      <p:sp>
        <p:nvSpPr>
          <p:cNvPr id="7" name="Text 4"/>
          <p:cNvSpPr/>
          <p:nvPr/>
        </p:nvSpPr>
        <p:spPr>
          <a:xfrm>
            <a:off x="502920" y="1371600"/>
            <a:ext cx="1117396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2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IMS zahrnuje DiMS s jeho vazbami i propojení s dokumentací, doklady a provozními informacemi.</a:t>
            </a:r>
            <a:endParaRPr lang="cs-CZ" sz="1250" dirty="0"/>
          </a:p>
        </p:txBody>
      </p:sp>
      <p:sp>
        <p:nvSpPr>
          <p:cNvPr id="8" name="Shape 5"/>
          <p:cNvSpPr/>
          <p:nvPr/>
        </p:nvSpPr>
        <p:spPr>
          <a:xfrm>
            <a:off x="502920" y="1792224"/>
            <a:ext cx="11183112" cy="0"/>
          </a:xfrm>
          <a:prstGeom prst="line">
            <a:avLst/>
          </a:prstGeom>
          <a:noFill/>
          <a:ln w="8890">
            <a:solidFill>
              <a:srgbClr val="DFE5E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4" name="Shape 20"/>
          <p:cNvSpPr/>
          <p:nvPr/>
        </p:nvSpPr>
        <p:spPr>
          <a:xfrm>
            <a:off x="3593592" y="2935224"/>
            <a:ext cx="301752" cy="0"/>
          </a:xfrm>
          <a:prstGeom prst="line">
            <a:avLst/>
          </a:prstGeom>
          <a:noFill/>
          <a:ln w="15240">
            <a:solidFill>
              <a:srgbClr val="E21B2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5" name="Shape 21"/>
          <p:cNvSpPr/>
          <p:nvPr/>
        </p:nvSpPr>
        <p:spPr>
          <a:xfrm>
            <a:off x="3593592" y="4709160"/>
            <a:ext cx="301752" cy="0"/>
          </a:xfrm>
          <a:prstGeom prst="line">
            <a:avLst/>
          </a:prstGeom>
          <a:noFill/>
          <a:ln w="15240">
            <a:solidFill>
              <a:srgbClr val="70D5D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6" name="Shape 22"/>
          <p:cNvSpPr/>
          <p:nvPr/>
        </p:nvSpPr>
        <p:spPr>
          <a:xfrm>
            <a:off x="8183880" y="2935224"/>
            <a:ext cx="173736" cy="0"/>
          </a:xfrm>
          <a:prstGeom prst="line">
            <a:avLst/>
          </a:prstGeom>
          <a:noFill/>
          <a:ln w="15240">
            <a:solidFill>
              <a:srgbClr val="70D5D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7" name="Shape 23"/>
          <p:cNvSpPr/>
          <p:nvPr/>
        </p:nvSpPr>
        <p:spPr>
          <a:xfrm>
            <a:off x="8183880" y="4709160"/>
            <a:ext cx="173736" cy="0"/>
          </a:xfrm>
          <a:prstGeom prst="line">
            <a:avLst/>
          </a:prstGeom>
          <a:noFill/>
          <a:ln w="15240">
            <a:solidFill>
              <a:srgbClr val="E21B2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28" name="Image 1" descr="/mnt/data/dss_cz_final_work/assets/pla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" y="2403948"/>
            <a:ext cx="1188720" cy="815664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1883664" y="2286000"/>
            <a:ext cx="1874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45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Dokumentace</a:t>
            </a:r>
            <a:endParaRPr lang="cs-CZ" sz="1450" dirty="0"/>
          </a:p>
        </p:txBody>
      </p:sp>
      <p:sp>
        <p:nvSpPr>
          <p:cNvPr id="30" name="Text 25"/>
          <p:cNvSpPr/>
          <p:nvPr/>
        </p:nvSpPr>
        <p:spPr>
          <a:xfrm>
            <a:off x="1883664" y="2843784"/>
            <a:ext cx="187452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2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Výkresy, návody</a:t>
            </a:r>
            <a:endParaRPr lang="cs-CZ" sz="1200" dirty="0"/>
          </a:p>
          <a:p>
            <a:pPr marL="0" indent="0">
              <a:buNone/>
            </a:pPr>
            <a:r>
              <a:rPr lang="cs-CZ" altLang="en-US" sz="12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technické listy.</a:t>
            </a:r>
            <a:endParaRPr lang="cs-CZ" sz="1200" dirty="0"/>
          </a:p>
        </p:txBody>
      </p:sp>
      <p:pic>
        <p:nvPicPr>
          <p:cNvPr id="31" name="Image 2" descr="/mnt/data/dss_cz_final_work/assets/certifica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060" y="4069080"/>
            <a:ext cx="1043609" cy="1143000"/>
          </a:xfrm>
          <a:prstGeom prst="rect">
            <a:avLst/>
          </a:prstGeom>
        </p:spPr>
      </p:pic>
      <p:sp>
        <p:nvSpPr>
          <p:cNvPr id="32" name="Text 26"/>
          <p:cNvSpPr/>
          <p:nvPr/>
        </p:nvSpPr>
        <p:spPr>
          <a:xfrm>
            <a:off x="1883664" y="4114800"/>
            <a:ext cx="1874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45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Doklady</a:t>
            </a:r>
            <a:endParaRPr lang="cs-CZ" sz="1450" dirty="0"/>
          </a:p>
        </p:txBody>
      </p:sp>
      <p:sp>
        <p:nvSpPr>
          <p:cNvPr id="33" name="Text 27"/>
          <p:cNvSpPr/>
          <p:nvPr/>
        </p:nvSpPr>
        <p:spPr>
          <a:xfrm>
            <a:off x="1883664" y="4672584"/>
            <a:ext cx="187452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2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Prohlášení, certifikáty</a:t>
            </a:r>
            <a:endParaRPr lang="cs-CZ" sz="1200" dirty="0"/>
          </a:p>
          <a:p>
            <a:pPr marL="0" indent="0">
              <a:buNone/>
            </a:pPr>
            <a:r>
              <a:rPr lang="cs-CZ" altLang="en-US" sz="12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protokoly.</a:t>
            </a:r>
            <a:endParaRPr lang="cs-CZ" sz="1200" dirty="0"/>
          </a:p>
        </p:txBody>
      </p:sp>
      <p:pic>
        <p:nvPicPr>
          <p:cNvPr id="34" name="Image 3" descr="/mnt/data/dss_cz_final_work/assets/produc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7344" y="2433947"/>
            <a:ext cx="1188720" cy="755666"/>
          </a:xfrm>
          <a:prstGeom prst="rect">
            <a:avLst/>
          </a:prstGeom>
        </p:spPr>
      </p:pic>
      <p:sp>
        <p:nvSpPr>
          <p:cNvPr id="35" name="Text 28"/>
          <p:cNvSpPr/>
          <p:nvPr/>
        </p:nvSpPr>
        <p:spPr>
          <a:xfrm>
            <a:off x="9747504" y="2286000"/>
            <a:ext cx="1874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45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Údaje o objektech</a:t>
            </a:r>
            <a:endParaRPr lang="cs-CZ" sz="1450" dirty="0"/>
          </a:p>
        </p:txBody>
      </p:sp>
      <p:sp>
        <p:nvSpPr>
          <p:cNvPr id="36" name="Text 29"/>
          <p:cNvSpPr/>
          <p:nvPr/>
        </p:nvSpPr>
        <p:spPr>
          <a:xfrm>
            <a:off x="9747504" y="2843784"/>
            <a:ext cx="187452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2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Vlastnosti, označení</a:t>
            </a:r>
            <a:endParaRPr lang="cs-CZ" sz="1200" dirty="0"/>
          </a:p>
          <a:p>
            <a:pPr marL="0" indent="0">
              <a:buNone/>
            </a:pPr>
            <a:r>
              <a:rPr lang="cs-CZ" altLang="en-US" sz="12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vzájemné vazby.</a:t>
            </a:r>
            <a:endParaRPr lang="cs-CZ" sz="1200" dirty="0"/>
          </a:p>
        </p:txBody>
      </p:sp>
      <p:pic>
        <p:nvPicPr>
          <p:cNvPr id="37" name="Image 4" descr="/mnt/data/dss_cz_final_work/assets/maintenanc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7344" y="4227990"/>
            <a:ext cx="1188720" cy="825179"/>
          </a:xfrm>
          <a:prstGeom prst="rect">
            <a:avLst/>
          </a:prstGeom>
        </p:spPr>
      </p:pic>
      <p:sp>
        <p:nvSpPr>
          <p:cNvPr id="38" name="Text 30"/>
          <p:cNvSpPr/>
          <p:nvPr/>
        </p:nvSpPr>
        <p:spPr>
          <a:xfrm>
            <a:off x="9747504" y="4114800"/>
            <a:ext cx="1874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45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Provozní informace</a:t>
            </a:r>
            <a:endParaRPr lang="cs-CZ" sz="1450" dirty="0"/>
          </a:p>
        </p:txBody>
      </p:sp>
      <p:sp>
        <p:nvSpPr>
          <p:cNvPr id="39" name="Text 31"/>
          <p:cNvSpPr/>
          <p:nvPr/>
        </p:nvSpPr>
        <p:spPr>
          <a:xfrm>
            <a:off x="9747504" y="4672584"/>
            <a:ext cx="187452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2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Kontroly, údržba</a:t>
            </a:r>
            <a:endParaRPr lang="cs-CZ" sz="1200" dirty="0"/>
          </a:p>
          <a:p>
            <a:pPr marL="0" indent="0">
              <a:buNone/>
            </a:pPr>
            <a:r>
              <a:rPr lang="cs-CZ" altLang="en-US" sz="12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servisní historie.</a:t>
            </a:r>
            <a:endParaRPr lang="cs-CZ" sz="1200" dirty="0"/>
          </a:p>
        </p:txBody>
      </p:sp>
      <p:sp>
        <p:nvSpPr>
          <p:cNvPr id="40" name="Text 32"/>
          <p:cNvSpPr/>
          <p:nvPr/>
        </p:nvSpPr>
        <p:spPr>
          <a:xfrm>
            <a:off x="3995928" y="1975104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2400" b="1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IMS</a:t>
            </a:r>
            <a:endParaRPr lang="cs-CZ" sz="2400" dirty="0"/>
          </a:p>
        </p:txBody>
      </p:sp>
      <p:sp>
        <p:nvSpPr>
          <p:cNvPr id="41" name="Text 33"/>
          <p:cNvSpPr/>
          <p:nvPr/>
        </p:nvSpPr>
        <p:spPr>
          <a:xfrm>
            <a:off x="3995928" y="2359152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11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DiMS a související informační kontejnery</a:t>
            </a:r>
            <a:endParaRPr lang="cs-CZ" sz="1290" dirty="0"/>
          </a:p>
        </p:txBody>
      </p:sp>
      <p:sp>
        <p:nvSpPr>
          <p:cNvPr id="42" name="Shape 34"/>
          <p:cNvSpPr/>
          <p:nvPr/>
        </p:nvSpPr>
        <p:spPr>
          <a:xfrm>
            <a:off x="3895344" y="2743200"/>
            <a:ext cx="4288536" cy="2596896"/>
          </a:xfrm>
          <a:prstGeom prst="roundRect">
            <a:avLst>
              <a:gd name="adj" fmla="val 2113"/>
            </a:avLst>
          </a:prstGeom>
          <a:solidFill>
            <a:srgbClr val="25313B"/>
          </a:solidFill>
          <a:ln w="12700">
            <a:solidFill>
              <a:srgbClr val="2531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43" name="Image 5" descr="/mnt/data/dss_cz_final_work/assets/building.png"/>
          <p:cNvPicPr>
            <a:picLocks noChangeAspect="1"/>
          </p:cNvPicPr>
          <p:nvPr/>
        </p:nvPicPr>
        <p:blipFill>
          <a:blip r:embed="rId7"/>
          <a:srcRect t="10851" b="10851"/>
          <a:stretch/>
        </p:blipFill>
        <p:spPr>
          <a:xfrm>
            <a:off x="4023360" y="2880360"/>
            <a:ext cx="4032504" cy="2075688"/>
          </a:xfrm>
          <a:prstGeom prst="rect">
            <a:avLst/>
          </a:prstGeom>
        </p:spPr>
      </p:pic>
      <p:sp>
        <p:nvSpPr>
          <p:cNvPr id="44" name="Text 35"/>
          <p:cNvSpPr/>
          <p:nvPr/>
        </p:nvSpPr>
        <p:spPr>
          <a:xfrm>
            <a:off x="4050792" y="5056632"/>
            <a:ext cx="398678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DiMS / IFC model včetně vazeb</a:t>
            </a:r>
            <a:endParaRPr lang="cs-CZ" sz="1100" dirty="0"/>
          </a:p>
        </p:txBody>
      </p:sp>
      <p:sp>
        <p:nvSpPr>
          <p:cNvPr id="45" name="Shape 36"/>
          <p:cNvSpPr/>
          <p:nvPr/>
        </p:nvSpPr>
        <p:spPr>
          <a:xfrm>
            <a:off x="5495544" y="5367528"/>
            <a:ext cx="1069848" cy="173736"/>
          </a:xfrm>
          <a:prstGeom prst="rect">
            <a:avLst/>
          </a:prstGeom>
          <a:solidFill>
            <a:srgbClr val="BAC3CA"/>
          </a:solidFill>
          <a:ln w="12700">
            <a:solidFill>
              <a:srgbClr val="BAC3C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6" name="Shape 37"/>
          <p:cNvSpPr/>
          <p:nvPr/>
        </p:nvSpPr>
        <p:spPr>
          <a:xfrm>
            <a:off x="4910328" y="5550408"/>
            <a:ext cx="2249424" cy="73152"/>
          </a:xfrm>
          <a:prstGeom prst="rect">
            <a:avLst/>
          </a:prstGeom>
          <a:solidFill>
            <a:srgbClr val="D0D7DD"/>
          </a:solidFill>
          <a:ln w="12700">
            <a:solidFill>
              <a:srgbClr val="D0D7D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7" name="Text 38"/>
          <p:cNvSpPr/>
          <p:nvPr/>
        </p:nvSpPr>
        <p:spPr>
          <a:xfrm>
            <a:off x="594360" y="6053328"/>
            <a:ext cx="1099108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14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Vazby vytváříme už při návrhu. V rámci IMS je udržujeme a doplňujeme.</a:t>
            </a:r>
            <a:endParaRPr lang="cs-CZ" sz="1400" dirty="0"/>
          </a:p>
        </p:txBody>
      </p:sp>
      <p:sp>
        <p:nvSpPr>
          <p:cNvPr id="48" name="Navigation 48"/>
          <p:cNvSpPr/>
          <p:nvPr/>
        </p:nvSpPr>
        <p:spPr>
          <a:xfrm>
            <a:off x="502920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Proč</a:t>
            </a:r>
          </a:p>
        </p:txBody>
      </p:sp>
      <p:sp>
        <p:nvSpPr>
          <p:cNvPr id="49" name="Navigation 49"/>
          <p:cNvSpPr/>
          <p:nvPr/>
        </p:nvSpPr>
        <p:spPr>
          <a:xfrm>
            <a:off x="502920" y="6629400"/>
            <a:ext cx="1357884" cy="59436"/>
          </a:xfrm>
          <a:prstGeom prst="rect">
            <a:avLst/>
          </a:prstGeom>
          <a:solidFill>
            <a:srgbClr val="70D5DA"/>
          </a:solidFill>
          <a:ln w="12700">
            <a:solidFill>
              <a:srgbClr val="70D5D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0" name="Navigation 50"/>
          <p:cNvSpPr/>
          <p:nvPr/>
        </p:nvSpPr>
        <p:spPr>
          <a:xfrm>
            <a:off x="1906524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Stavební předmět</a:t>
            </a:r>
          </a:p>
        </p:txBody>
      </p:sp>
      <p:sp>
        <p:nvSpPr>
          <p:cNvPr id="51" name="Navigation 51"/>
          <p:cNvSpPr/>
          <p:nvPr/>
        </p:nvSpPr>
        <p:spPr>
          <a:xfrm>
            <a:off x="1906524" y="6629400"/>
            <a:ext cx="1357884" cy="59436"/>
          </a:xfrm>
          <a:prstGeom prst="rect">
            <a:avLst/>
          </a:prstGeom>
          <a:solidFill>
            <a:srgbClr val="70D5DA"/>
          </a:solidFill>
          <a:ln w="12700">
            <a:solidFill>
              <a:srgbClr val="70D5D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2" name="Navigation 52"/>
          <p:cNvSpPr/>
          <p:nvPr/>
        </p:nvSpPr>
        <p:spPr>
          <a:xfrm>
            <a:off x="3310128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DiMS</a:t>
            </a:r>
          </a:p>
        </p:txBody>
      </p:sp>
      <p:sp>
        <p:nvSpPr>
          <p:cNvPr id="53" name="Navigation 53"/>
          <p:cNvSpPr/>
          <p:nvPr/>
        </p:nvSpPr>
        <p:spPr>
          <a:xfrm>
            <a:off x="3310128" y="6629400"/>
            <a:ext cx="1357884" cy="59436"/>
          </a:xfrm>
          <a:prstGeom prst="rect">
            <a:avLst/>
          </a:prstGeom>
          <a:solidFill>
            <a:srgbClr val="70D5DA"/>
          </a:solidFill>
          <a:ln w="12700">
            <a:solidFill>
              <a:srgbClr val="70D5D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4" name="Navigation 54"/>
          <p:cNvSpPr/>
          <p:nvPr/>
        </p:nvSpPr>
        <p:spPr>
          <a:xfrm>
            <a:off x="4713732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IMS</a:t>
            </a:r>
          </a:p>
        </p:txBody>
      </p:sp>
      <p:sp>
        <p:nvSpPr>
          <p:cNvPr id="55" name="Navigation 55"/>
          <p:cNvSpPr/>
          <p:nvPr/>
        </p:nvSpPr>
        <p:spPr>
          <a:xfrm>
            <a:off x="4713732" y="6629400"/>
            <a:ext cx="1357884" cy="59436"/>
          </a:xfrm>
          <a:prstGeom prst="rect">
            <a:avLst/>
          </a:prstGeom>
          <a:solidFill>
            <a:srgbClr val="E21B23"/>
          </a:solidFill>
          <a:ln w="12700">
            <a:solidFill>
              <a:srgbClr val="E21B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6" name="Navigation 56"/>
          <p:cNvSpPr/>
          <p:nvPr/>
        </p:nvSpPr>
        <p:spPr>
          <a:xfrm>
            <a:off x="6117336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</a:t>
            </a:r>
          </a:p>
        </p:txBody>
      </p:sp>
      <p:sp>
        <p:nvSpPr>
          <p:cNvPr id="57" name="Navigation 57"/>
          <p:cNvSpPr/>
          <p:nvPr/>
        </p:nvSpPr>
        <p:spPr>
          <a:xfrm>
            <a:off x="6117336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8" name="Navigation 58"/>
          <p:cNvSpPr/>
          <p:nvPr/>
        </p:nvSpPr>
        <p:spPr>
          <a:xfrm>
            <a:off x="7520940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RDS</a:t>
            </a:r>
          </a:p>
        </p:txBody>
      </p:sp>
      <p:sp>
        <p:nvSpPr>
          <p:cNvPr id="59" name="Navigation 59"/>
          <p:cNvSpPr/>
          <p:nvPr/>
        </p:nvSpPr>
        <p:spPr>
          <a:xfrm>
            <a:off x="7520940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0" name="Navigation 60"/>
          <p:cNvSpPr/>
          <p:nvPr/>
        </p:nvSpPr>
        <p:spPr>
          <a:xfrm>
            <a:off x="8924544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Zadavatel</a:t>
            </a:r>
          </a:p>
        </p:txBody>
      </p:sp>
      <p:sp>
        <p:nvSpPr>
          <p:cNvPr id="61" name="Navigation 61"/>
          <p:cNvSpPr/>
          <p:nvPr/>
        </p:nvSpPr>
        <p:spPr>
          <a:xfrm>
            <a:off x="8924544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2" name="Navigation 62"/>
          <p:cNvSpPr/>
          <p:nvPr/>
        </p:nvSpPr>
        <p:spPr>
          <a:xfrm>
            <a:off x="10328148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Shrnutí</a:t>
            </a:r>
          </a:p>
        </p:txBody>
      </p:sp>
      <p:sp>
        <p:nvSpPr>
          <p:cNvPr id="63" name="Navigation 63"/>
          <p:cNvSpPr/>
          <p:nvPr/>
        </p:nvSpPr>
        <p:spPr>
          <a:xfrm>
            <a:off x="10328148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ss_cz_final_work/assets/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984" y="182880"/>
            <a:ext cx="1472632" cy="4297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12848" y="265176"/>
            <a:ext cx="4572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800" b="1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DATOVÝ STANDARD STAVBY</a:t>
            </a:r>
            <a:endParaRPr lang="cs-CZ" sz="800" dirty="0"/>
          </a:p>
        </p:txBody>
      </p:sp>
      <p:sp>
        <p:nvSpPr>
          <p:cNvPr id="4" name="Shape 1"/>
          <p:cNvSpPr/>
          <p:nvPr/>
        </p:nvSpPr>
        <p:spPr>
          <a:xfrm>
            <a:off x="2212848" y="521208"/>
            <a:ext cx="1170432" cy="0"/>
          </a:xfrm>
          <a:prstGeom prst="line">
            <a:avLst/>
          </a:prstGeom>
          <a:noFill/>
          <a:ln w="13970">
            <a:solidFill>
              <a:srgbClr val="E21B2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11228832" y="27432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altLang="en-US" sz="86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</a:p>
        </p:txBody>
      </p:sp>
      <p:sp>
        <p:nvSpPr>
          <p:cNvPr id="6" name="Text 3"/>
          <p:cNvSpPr/>
          <p:nvPr/>
        </p:nvSpPr>
        <p:spPr>
          <a:xfrm>
            <a:off x="502920" y="886968"/>
            <a:ext cx="11173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26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Kde vstupuje datový standard stavby</a:t>
            </a:r>
            <a:endParaRPr lang="cs-CZ" sz="2600" dirty="0"/>
          </a:p>
        </p:txBody>
      </p:sp>
      <p:sp>
        <p:nvSpPr>
          <p:cNvPr id="7" name="Text 4"/>
          <p:cNvSpPr/>
          <p:nvPr/>
        </p:nvSpPr>
        <p:spPr>
          <a:xfrm>
            <a:off x="502920" y="1371600"/>
            <a:ext cx="1117396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25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 pomáhá sestavit požadavky na informace pro konkrétní účel, roli, milník a rozsah.</a:t>
            </a:r>
            <a:endParaRPr lang="cs-CZ" sz="1250" dirty="0"/>
          </a:p>
        </p:txBody>
      </p:sp>
      <p:sp>
        <p:nvSpPr>
          <p:cNvPr id="8" name="Shape 5"/>
          <p:cNvSpPr/>
          <p:nvPr/>
        </p:nvSpPr>
        <p:spPr>
          <a:xfrm>
            <a:off x="502920" y="1792224"/>
            <a:ext cx="11183112" cy="0"/>
          </a:xfrm>
          <a:prstGeom prst="line">
            <a:avLst/>
          </a:prstGeom>
          <a:noFill/>
          <a:ln w="8890">
            <a:solidFill>
              <a:srgbClr val="DFE5E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4" name="Shape 20"/>
          <p:cNvSpPr/>
          <p:nvPr/>
        </p:nvSpPr>
        <p:spPr>
          <a:xfrm>
            <a:off x="557784" y="2450592"/>
            <a:ext cx="2020824" cy="1408176"/>
          </a:xfrm>
          <a:prstGeom prst="roundRect">
            <a:avLst>
              <a:gd name="adj" fmla="val 2273"/>
            </a:avLst>
          </a:prstGeom>
          <a:solidFill>
            <a:srgbClr val="FFFFFF"/>
          </a:solidFill>
          <a:ln w="7620">
            <a:solidFill>
              <a:srgbClr val="DFE5E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5" name="Shape 21"/>
          <p:cNvSpPr/>
          <p:nvPr/>
        </p:nvSpPr>
        <p:spPr>
          <a:xfrm>
            <a:off x="557784" y="2450592"/>
            <a:ext cx="2020824" cy="50292"/>
          </a:xfrm>
          <a:prstGeom prst="rect">
            <a:avLst/>
          </a:prstGeom>
          <a:solidFill>
            <a:srgbClr val="E21B23"/>
          </a:solidFill>
          <a:ln w="12700">
            <a:solidFill>
              <a:srgbClr val="E21B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6" name="Text 22"/>
          <p:cNvSpPr/>
          <p:nvPr/>
        </p:nvSpPr>
        <p:spPr>
          <a:xfrm>
            <a:off x="676656" y="2660904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1110" b="1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POTŘEBA</a:t>
            </a:r>
            <a:endParaRPr lang="cs-CZ" sz="1110" dirty="0"/>
          </a:p>
        </p:txBody>
      </p:sp>
      <p:sp>
        <p:nvSpPr>
          <p:cNvPr id="27" name="Text 23"/>
          <p:cNvSpPr/>
          <p:nvPr/>
        </p:nvSpPr>
        <p:spPr>
          <a:xfrm>
            <a:off x="676656" y="306324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118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potřebuje</a:t>
            </a:r>
            <a:endParaRPr lang="cs-CZ" sz="1180" dirty="0"/>
          </a:p>
          <a:p>
            <a:pPr marL="0" indent="0" algn="ctr">
              <a:buNone/>
            </a:pPr>
            <a:r>
              <a:rPr lang="cs-CZ" altLang="en-US" sz="118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zadavatel vědět, kdy</a:t>
            </a:r>
            <a:endParaRPr lang="cs-CZ" sz="1180" dirty="0"/>
          </a:p>
          <a:p>
            <a:pPr marL="0" indent="0" algn="ctr">
              <a:buNone/>
            </a:pPr>
            <a:r>
              <a:rPr lang="cs-CZ" altLang="en-US" sz="118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proč.</a:t>
            </a:r>
            <a:endParaRPr lang="cs-CZ" sz="1180" dirty="0"/>
          </a:p>
        </p:txBody>
      </p:sp>
      <p:sp>
        <p:nvSpPr>
          <p:cNvPr id="28" name="Text 24"/>
          <p:cNvSpPr/>
          <p:nvPr/>
        </p:nvSpPr>
        <p:spPr>
          <a:xfrm>
            <a:off x="2651760" y="2926080"/>
            <a:ext cx="1280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2300" dirty="0">
                <a:solidFill>
                  <a:srgbClr val="9EA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cs-CZ" sz="2300" dirty="0"/>
          </a:p>
        </p:txBody>
      </p:sp>
      <p:sp>
        <p:nvSpPr>
          <p:cNvPr id="29" name="Shape 25"/>
          <p:cNvSpPr/>
          <p:nvPr/>
        </p:nvSpPr>
        <p:spPr>
          <a:xfrm>
            <a:off x="2825496" y="2450592"/>
            <a:ext cx="2020824" cy="1408176"/>
          </a:xfrm>
          <a:prstGeom prst="roundRect">
            <a:avLst>
              <a:gd name="adj" fmla="val 2273"/>
            </a:avLst>
          </a:prstGeom>
          <a:solidFill>
            <a:srgbClr val="FFFFFF"/>
          </a:solidFill>
          <a:ln w="7620">
            <a:solidFill>
              <a:srgbClr val="DFE5E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0" name="Shape 26"/>
          <p:cNvSpPr/>
          <p:nvPr/>
        </p:nvSpPr>
        <p:spPr>
          <a:xfrm>
            <a:off x="2825496" y="2450592"/>
            <a:ext cx="2020824" cy="50292"/>
          </a:xfrm>
          <a:prstGeom prst="rect">
            <a:avLst/>
          </a:prstGeom>
          <a:solidFill>
            <a:srgbClr val="159CA5"/>
          </a:solidFill>
          <a:ln w="12700">
            <a:solidFill>
              <a:srgbClr val="159CA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1" name="Text 27"/>
          <p:cNvSpPr/>
          <p:nvPr/>
        </p:nvSpPr>
        <p:spPr>
          <a:xfrm>
            <a:off x="2944368" y="2660904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1110" b="1" dirty="0">
                <a:solidFill>
                  <a:srgbClr val="159C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UIP</a:t>
            </a:r>
            <a:endParaRPr lang="cs-CZ" sz="1110" dirty="0"/>
          </a:p>
        </p:txBody>
      </p:sp>
      <p:sp>
        <p:nvSpPr>
          <p:cNvPr id="32" name="Text 28"/>
          <p:cNvSpPr/>
          <p:nvPr/>
        </p:nvSpPr>
        <p:spPr>
          <a:xfrm>
            <a:off x="2944368" y="306324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118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Účel, role, milník</a:t>
            </a:r>
            <a:endParaRPr lang="cs-CZ" sz="1180" dirty="0"/>
          </a:p>
          <a:p>
            <a:pPr marL="0" indent="0" algn="ctr">
              <a:buNone/>
            </a:pPr>
            <a:r>
              <a:rPr lang="cs-CZ" altLang="en-US" sz="118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potřebná</a:t>
            </a:r>
            <a:endParaRPr lang="cs-CZ" sz="1180" dirty="0"/>
          </a:p>
          <a:p>
            <a:pPr marL="0" indent="0" algn="ctr">
              <a:buNone/>
            </a:pPr>
            <a:r>
              <a:rPr lang="cs-CZ" altLang="en-US" sz="118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podrobnost.</a:t>
            </a:r>
            <a:endParaRPr lang="cs-CZ" sz="1180" dirty="0"/>
          </a:p>
        </p:txBody>
      </p:sp>
      <p:sp>
        <p:nvSpPr>
          <p:cNvPr id="33" name="Text 29"/>
          <p:cNvSpPr/>
          <p:nvPr/>
        </p:nvSpPr>
        <p:spPr>
          <a:xfrm>
            <a:off x="4919472" y="2926080"/>
            <a:ext cx="1280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2300" dirty="0">
                <a:solidFill>
                  <a:srgbClr val="9EA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cs-CZ" sz="2300" dirty="0"/>
          </a:p>
        </p:txBody>
      </p:sp>
      <p:sp>
        <p:nvSpPr>
          <p:cNvPr id="34" name="Shape 30"/>
          <p:cNvSpPr/>
          <p:nvPr/>
        </p:nvSpPr>
        <p:spPr>
          <a:xfrm>
            <a:off x="5093208" y="2450592"/>
            <a:ext cx="2020824" cy="1408176"/>
          </a:xfrm>
          <a:prstGeom prst="roundRect">
            <a:avLst>
              <a:gd name="adj" fmla="val 2273"/>
            </a:avLst>
          </a:prstGeom>
          <a:solidFill>
            <a:srgbClr val="FFFFFF"/>
          </a:solidFill>
          <a:ln w="7620">
            <a:solidFill>
              <a:srgbClr val="DFE5E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5" name="Shape 31"/>
          <p:cNvSpPr/>
          <p:nvPr/>
        </p:nvSpPr>
        <p:spPr>
          <a:xfrm>
            <a:off x="5093208" y="2450592"/>
            <a:ext cx="2020824" cy="50292"/>
          </a:xfrm>
          <a:prstGeom prst="rect">
            <a:avLst/>
          </a:prstGeom>
          <a:solidFill>
            <a:srgbClr val="159CA5"/>
          </a:solidFill>
          <a:ln w="12700">
            <a:solidFill>
              <a:srgbClr val="159CA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6" name="Text 32"/>
          <p:cNvSpPr/>
          <p:nvPr/>
        </p:nvSpPr>
        <p:spPr>
          <a:xfrm>
            <a:off x="5212080" y="2660904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1110" b="1" dirty="0">
                <a:solidFill>
                  <a:srgbClr val="159C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DATOVÝ SLOVNÍK</a:t>
            </a:r>
            <a:endParaRPr lang="cs-CZ" sz="1110" dirty="0"/>
          </a:p>
        </p:txBody>
      </p:sp>
      <p:sp>
        <p:nvSpPr>
          <p:cNvPr id="37" name="Text 33"/>
          <p:cNvSpPr/>
          <p:nvPr/>
        </p:nvSpPr>
        <p:spPr>
          <a:xfrm>
            <a:off x="5212080" y="306324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118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Pojmy, vlastnosti,</a:t>
            </a:r>
            <a:endParaRPr lang="cs-CZ" sz="1180" dirty="0"/>
          </a:p>
          <a:p>
            <a:pPr marL="0" indent="0" algn="ctr">
              <a:buNone/>
            </a:pPr>
            <a:r>
              <a:rPr lang="cs-CZ" altLang="en-US" sz="118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významy</a:t>
            </a:r>
            <a:endParaRPr lang="cs-CZ" sz="1180" dirty="0"/>
          </a:p>
          <a:p>
            <a:pPr marL="0" indent="0" algn="ctr">
              <a:buNone/>
            </a:pPr>
            <a:r>
              <a:rPr lang="cs-CZ" altLang="en-US" sz="118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jednotky.</a:t>
            </a:r>
            <a:endParaRPr lang="cs-CZ" sz="1180" dirty="0"/>
          </a:p>
        </p:txBody>
      </p:sp>
      <p:sp>
        <p:nvSpPr>
          <p:cNvPr id="38" name="Text 34"/>
          <p:cNvSpPr/>
          <p:nvPr/>
        </p:nvSpPr>
        <p:spPr>
          <a:xfrm>
            <a:off x="7187184" y="2926080"/>
            <a:ext cx="1280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2300" dirty="0">
                <a:solidFill>
                  <a:srgbClr val="9EA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cs-CZ" sz="2300" dirty="0"/>
          </a:p>
        </p:txBody>
      </p:sp>
      <p:sp>
        <p:nvSpPr>
          <p:cNvPr id="39" name="Shape 35"/>
          <p:cNvSpPr/>
          <p:nvPr/>
        </p:nvSpPr>
        <p:spPr>
          <a:xfrm>
            <a:off x="7360920" y="2450592"/>
            <a:ext cx="2020824" cy="1408176"/>
          </a:xfrm>
          <a:prstGeom prst="roundRect">
            <a:avLst>
              <a:gd name="adj" fmla="val 2273"/>
            </a:avLst>
          </a:prstGeom>
          <a:solidFill>
            <a:srgbClr val="FFFFFF"/>
          </a:solidFill>
          <a:ln w="7620">
            <a:solidFill>
              <a:srgbClr val="DFE5E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0" name="Shape 36"/>
          <p:cNvSpPr/>
          <p:nvPr/>
        </p:nvSpPr>
        <p:spPr>
          <a:xfrm>
            <a:off x="7360920" y="2450592"/>
            <a:ext cx="2020824" cy="50292"/>
          </a:xfrm>
          <a:prstGeom prst="rect">
            <a:avLst/>
          </a:prstGeom>
          <a:solidFill>
            <a:srgbClr val="E21B23"/>
          </a:solidFill>
          <a:ln w="12700">
            <a:solidFill>
              <a:srgbClr val="E21B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1" name="Text 37"/>
          <p:cNvSpPr/>
          <p:nvPr/>
        </p:nvSpPr>
        <p:spPr>
          <a:xfrm>
            <a:off x="7479792" y="2660904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1110" b="1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</a:t>
            </a:r>
            <a:endParaRPr lang="cs-CZ" sz="1110" dirty="0"/>
          </a:p>
        </p:txBody>
      </p:sp>
      <p:sp>
        <p:nvSpPr>
          <p:cNvPr id="42" name="Text 38"/>
          <p:cNvSpPr/>
          <p:nvPr/>
        </p:nvSpPr>
        <p:spPr>
          <a:xfrm>
            <a:off x="7479792" y="306324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118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Strukturované standardizované</a:t>
            </a:r>
            <a:endParaRPr lang="cs-CZ" sz="1180" dirty="0"/>
          </a:p>
          <a:p>
            <a:pPr marL="0" indent="0" algn="ctr">
              <a:buNone/>
            </a:pPr>
            <a:r>
              <a:rPr lang="cs-CZ" altLang="en-US" sz="118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požadavky</a:t>
            </a:r>
            <a:endParaRPr lang="cs-CZ" sz="1180" dirty="0"/>
          </a:p>
          <a:p>
            <a:pPr marL="0" indent="0" algn="ctr">
              <a:buNone/>
            </a:pPr>
            <a:r>
              <a:rPr lang="cs-CZ" altLang="en-US" sz="118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informace.</a:t>
            </a:r>
            <a:endParaRPr lang="cs-CZ" sz="1180" dirty="0"/>
          </a:p>
        </p:txBody>
      </p:sp>
      <p:sp>
        <p:nvSpPr>
          <p:cNvPr id="43" name="Text 39"/>
          <p:cNvSpPr/>
          <p:nvPr/>
        </p:nvSpPr>
        <p:spPr>
          <a:xfrm>
            <a:off x="9454896" y="2926080"/>
            <a:ext cx="1280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2300" dirty="0">
                <a:solidFill>
                  <a:srgbClr val="9EA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cs-CZ" sz="2300" dirty="0"/>
          </a:p>
        </p:txBody>
      </p:sp>
      <p:sp>
        <p:nvSpPr>
          <p:cNvPr id="44" name="Shape 40"/>
          <p:cNvSpPr/>
          <p:nvPr/>
        </p:nvSpPr>
        <p:spPr>
          <a:xfrm>
            <a:off x="9628632" y="2450592"/>
            <a:ext cx="2020824" cy="1408176"/>
          </a:xfrm>
          <a:prstGeom prst="roundRect">
            <a:avLst>
              <a:gd name="adj" fmla="val 2273"/>
            </a:avLst>
          </a:prstGeom>
          <a:solidFill>
            <a:srgbClr val="FFFFFF"/>
          </a:solidFill>
          <a:ln w="7620">
            <a:solidFill>
              <a:srgbClr val="DFE5E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5" name="Shape 41"/>
          <p:cNvSpPr/>
          <p:nvPr/>
        </p:nvSpPr>
        <p:spPr>
          <a:xfrm>
            <a:off x="9628632" y="2450592"/>
            <a:ext cx="2020824" cy="50292"/>
          </a:xfrm>
          <a:prstGeom prst="rect">
            <a:avLst/>
          </a:prstGeom>
          <a:solidFill>
            <a:srgbClr val="159CA5"/>
          </a:solidFill>
          <a:ln w="12700">
            <a:solidFill>
              <a:srgbClr val="159CA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6" name="Text 42"/>
          <p:cNvSpPr/>
          <p:nvPr/>
        </p:nvSpPr>
        <p:spPr>
          <a:xfrm>
            <a:off x="9747504" y="2660904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1110" b="1" dirty="0">
                <a:solidFill>
                  <a:srgbClr val="159C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IK / IMS</a:t>
            </a:r>
            <a:endParaRPr lang="cs-CZ" sz="1110" dirty="0"/>
          </a:p>
        </p:txBody>
      </p:sp>
      <p:sp>
        <p:nvSpPr>
          <p:cNvPr id="47" name="Text 43"/>
          <p:cNvSpPr/>
          <p:nvPr/>
        </p:nvSpPr>
        <p:spPr>
          <a:xfrm>
            <a:off x="9747504" y="306324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118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Dodávané informace</a:t>
            </a:r>
            <a:endParaRPr lang="cs-CZ" sz="1180" dirty="0"/>
          </a:p>
          <a:p>
            <a:pPr marL="0" indent="0" algn="ctr">
              <a:buNone/>
            </a:pPr>
            <a:r>
              <a:rPr lang="cs-CZ" altLang="en-US" sz="118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modelu, dokumentech</a:t>
            </a:r>
            <a:endParaRPr lang="cs-CZ" sz="1180" dirty="0"/>
          </a:p>
          <a:p>
            <a:pPr marL="0" indent="0" algn="ctr">
              <a:buNone/>
            </a:pPr>
            <a:r>
              <a:rPr lang="cs-CZ" altLang="en-US" sz="118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datech.</a:t>
            </a:r>
            <a:endParaRPr lang="cs-CZ" sz="1180" dirty="0"/>
          </a:p>
        </p:txBody>
      </p:sp>
      <p:sp>
        <p:nvSpPr>
          <p:cNvPr id="48" name="Shape 44"/>
          <p:cNvSpPr/>
          <p:nvPr/>
        </p:nvSpPr>
        <p:spPr>
          <a:xfrm>
            <a:off x="603504" y="4471416"/>
            <a:ext cx="3456432" cy="0"/>
          </a:xfrm>
          <a:prstGeom prst="line">
            <a:avLst/>
          </a:prstGeom>
          <a:noFill/>
          <a:ln w="20320">
            <a:solidFill>
              <a:srgbClr val="E21B2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9" name="Text 45"/>
          <p:cNvSpPr/>
          <p:nvPr/>
        </p:nvSpPr>
        <p:spPr>
          <a:xfrm>
            <a:off x="603504" y="4672584"/>
            <a:ext cx="3456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6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Příklad otázky</a:t>
            </a:r>
            <a:endParaRPr lang="cs-CZ" sz="1600" dirty="0"/>
          </a:p>
        </p:txBody>
      </p:sp>
      <p:sp>
        <p:nvSpPr>
          <p:cNvPr id="50" name="Text 46"/>
          <p:cNvSpPr/>
          <p:nvPr/>
        </p:nvSpPr>
        <p:spPr>
          <a:xfrm>
            <a:off x="603504" y="5129784"/>
            <a:ext cx="3419856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Které údaje o požárních dveřích potřebujeme pro předání stavby a které pro provoz?</a:t>
            </a:r>
            <a:endParaRPr lang="cs-CZ" sz="1400" dirty="0"/>
          </a:p>
        </p:txBody>
      </p:sp>
      <p:sp>
        <p:nvSpPr>
          <p:cNvPr id="51" name="Shape 47"/>
          <p:cNvSpPr/>
          <p:nvPr/>
        </p:nvSpPr>
        <p:spPr>
          <a:xfrm>
            <a:off x="4370832" y="4471416"/>
            <a:ext cx="3456432" cy="0"/>
          </a:xfrm>
          <a:prstGeom prst="line">
            <a:avLst/>
          </a:prstGeom>
          <a:noFill/>
          <a:ln w="20320">
            <a:solidFill>
              <a:srgbClr val="70D5D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2" name="Text 48"/>
          <p:cNvSpPr/>
          <p:nvPr/>
        </p:nvSpPr>
        <p:spPr>
          <a:xfrm>
            <a:off x="4370832" y="4672584"/>
            <a:ext cx="3456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6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 DSS</a:t>
            </a:r>
            <a:endParaRPr lang="cs-CZ" sz="1600" dirty="0"/>
          </a:p>
        </p:txBody>
      </p:sp>
      <p:sp>
        <p:nvSpPr>
          <p:cNvPr id="53" name="Text 49"/>
          <p:cNvSpPr/>
          <p:nvPr/>
        </p:nvSpPr>
        <p:spPr>
          <a:xfrm>
            <a:off x="4370832" y="5129784"/>
            <a:ext cx="3419856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Vybrat informace pro daný účel, roli a milník. Ne požadovat všechno vždy o všem.</a:t>
            </a:r>
            <a:endParaRPr lang="cs-CZ" sz="1400" dirty="0"/>
          </a:p>
        </p:txBody>
      </p:sp>
      <p:sp>
        <p:nvSpPr>
          <p:cNvPr id="54" name="Shape 50"/>
          <p:cNvSpPr/>
          <p:nvPr/>
        </p:nvSpPr>
        <p:spPr>
          <a:xfrm>
            <a:off x="8138160" y="4471416"/>
            <a:ext cx="3456432" cy="0"/>
          </a:xfrm>
          <a:prstGeom prst="line">
            <a:avLst/>
          </a:prstGeom>
          <a:noFill/>
          <a:ln w="20320">
            <a:solidFill>
              <a:srgbClr val="E21B2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5" name="Text 51"/>
          <p:cNvSpPr/>
          <p:nvPr/>
        </p:nvSpPr>
        <p:spPr>
          <a:xfrm>
            <a:off x="8138160" y="4672584"/>
            <a:ext cx="3456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6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 webového rozhraní</a:t>
            </a:r>
            <a:endParaRPr lang="cs-CZ" sz="1600" dirty="0"/>
          </a:p>
        </p:txBody>
      </p:sp>
      <p:sp>
        <p:nvSpPr>
          <p:cNvPr id="56" name="Text 52"/>
          <p:cNvSpPr/>
          <p:nvPr/>
        </p:nvSpPr>
        <p:spPr>
          <a:xfrm>
            <a:off x="8138160" y="5129784"/>
            <a:ext cx="3419856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Pomoci požadavky na informace sestavit, přehledně zobrazit a dále používat.</a:t>
            </a:r>
            <a:endParaRPr lang="cs-CZ" sz="1400" dirty="0"/>
          </a:p>
        </p:txBody>
      </p:sp>
      <p:sp>
        <p:nvSpPr>
          <p:cNvPr id="57" name="Navigation 57"/>
          <p:cNvSpPr/>
          <p:nvPr/>
        </p:nvSpPr>
        <p:spPr>
          <a:xfrm>
            <a:off x="502920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Proč</a:t>
            </a:r>
          </a:p>
        </p:txBody>
      </p:sp>
      <p:sp>
        <p:nvSpPr>
          <p:cNvPr id="58" name="Navigation 58"/>
          <p:cNvSpPr/>
          <p:nvPr/>
        </p:nvSpPr>
        <p:spPr>
          <a:xfrm>
            <a:off x="502920" y="6629400"/>
            <a:ext cx="1357884" cy="59436"/>
          </a:xfrm>
          <a:prstGeom prst="rect">
            <a:avLst/>
          </a:prstGeom>
          <a:solidFill>
            <a:srgbClr val="70D5DA"/>
          </a:solidFill>
          <a:ln w="12700">
            <a:solidFill>
              <a:srgbClr val="70D5D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9" name="Navigation 59"/>
          <p:cNvSpPr/>
          <p:nvPr/>
        </p:nvSpPr>
        <p:spPr>
          <a:xfrm>
            <a:off x="1906524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Stavební předmět</a:t>
            </a:r>
          </a:p>
        </p:txBody>
      </p:sp>
      <p:sp>
        <p:nvSpPr>
          <p:cNvPr id="60" name="Navigation 60"/>
          <p:cNvSpPr/>
          <p:nvPr/>
        </p:nvSpPr>
        <p:spPr>
          <a:xfrm>
            <a:off x="1906524" y="6629400"/>
            <a:ext cx="1357884" cy="59436"/>
          </a:xfrm>
          <a:prstGeom prst="rect">
            <a:avLst/>
          </a:prstGeom>
          <a:solidFill>
            <a:srgbClr val="70D5DA"/>
          </a:solidFill>
          <a:ln w="12700">
            <a:solidFill>
              <a:srgbClr val="70D5D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1" name="Navigation 61"/>
          <p:cNvSpPr/>
          <p:nvPr/>
        </p:nvSpPr>
        <p:spPr>
          <a:xfrm>
            <a:off x="3310128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DiMS</a:t>
            </a:r>
          </a:p>
        </p:txBody>
      </p:sp>
      <p:sp>
        <p:nvSpPr>
          <p:cNvPr id="62" name="Navigation 62"/>
          <p:cNvSpPr/>
          <p:nvPr/>
        </p:nvSpPr>
        <p:spPr>
          <a:xfrm>
            <a:off x="3310128" y="6629400"/>
            <a:ext cx="1357884" cy="59436"/>
          </a:xfrm>
          <a:prstGeom prst="rect">
            <a:avLst/>
          </a:prstGeom>
          <a:solidFill>
            <a:srgbClr val="70D5DA"/>
          </a:solidFill>
          <a:ln w="12700">
            <a:solidFill>
              <a:srgbClr val="70D5D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3" name="Navigation 63"/>
          <p:cNvSpPr/>
          <p:nvPr/>
        </p:nvSpPr>
        <p:spPr>
          <a:xfrm>
            <a:off x="4713732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IMS</a:t>
            </a:r>
          </a:p>
        </p:txBody>
      </p:sp>
      <p:sp>
        <p:nvSpPr>
          <p:cNvPr id="64" name="Navigation 64"/>
          <p:cNvSpPr/>
          <p:nvPr/>
        </p:nvSpPr>
        <p:spPr>
          <a:xfrm>
            <a:off x="4713732" y="6629400"/>
            <a:ext cx="1357884" cy="59436"/>
          </a:xfrm>
          <a:prstGeom prst="rect">
            <a:avLst/>
          </a:prstGeom>
          <a:solidFill>
            <a:srgbClr val="70D5DA"/>
          </a:solidFill>
          <a:ln w="12700">
            <a:solidFill>
              <a:srgbClr val="70D5D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5" name="Navigation 65"/>
          <p:cNvSpPr/>
          <p:nvPr/>
        </p:nvSpPr>
        <p:spPr>
          <a:xfrm>
            <a:off x="6117336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</a:t>
            </a:r>
          </a:p>
        </p:txBody>
      </p:sp>
      <p:sp>
        <p:nvSpPr>
          <p:cNvPr id="66" name="Navigation 66"/>
          <p:cNvSpPr/>
          <p:nvPr/>
        </p:nvSpPr>
        <p:spPr>
          <a:xfrm>
            <a:off x="6117336" y="6629400"/>
            <a:ext cx="1357884" cy="59436"/>
          </a:xfrm>
          <a:prstGeom prst="rect">
            <a:avLst/>
          </a:prstGeom>
          <a:solidFill>
            <a:srgbClr val="E21B23"/>
          </a:solidFill>
          <a:ln w="12700">
            <a:solidFill>
              <a:srgbClr val="E21B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7" name="Navigation 67"/>
          <p:cNvSpPr/>
          <p:nvPr/>
        </p:nvSpPr>
        <p:spPr>
          <a:xfrm>
            <a:off x="7520940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RDS</a:t>
            </a:r>
          </a:p>
        </p:txBody>
      </p:sp>
      <p:sp>
        <p:nvSpPr>
          <p:cNvPr id="68" name="Navigation 68"/>
          <p:cNvSpPr/>
          <p:nvPr/>
        </p:nvSpPr>
        <p:spPr>
          <a:xfrm>
            <a:off x="7520940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9" name="Navigation 69"/>
          <p:cNvSpPr/>
          <p:nvPr/>
        </p:nvSpPr>
        <p:spPr>
          <a:xfrm>
            <a:off x="8924544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Zadavatel</a:t>
            </a:r>
          </a:p>
        </p:txBody>
      </p:sp>
      <p:sp>
        <p:nvSpPr>
          <p:cNvPr id="70" name="Navigation 70"/>
          <p:cNvSpPr/>
          <p:nvPr/>
        </p:nvSpPr>
        <p:spPr>
          <a:xfrm>
            <a:off x="8924544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1" name="Navigation 71"/>
          <p:cNvSpPr/>
          <p:nvPr/>
        </p:nvSpPr>
        <p:spPr>
          <a:xfrm>
            <a:off x="10328148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Shrnutí</a:t>
            </a:r>
          </a:p>
        </p:txBody>
      </p:sp>
      <p:sp>
        <p:nvSpPr>
          <p:cNvPr id="72" name="Navigation 72"/>
          <p:cNvSpPr/>
          <p:nvPr/>
        </p:nvSpPr>
        <p:spPr>
          <a:xfrm>
            <a:off x="10328148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ds_update_work/assets/cka_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88656"/>
            <a:ext cx="1527048" cy="44564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21992" y="265176"/>
            <a:ext cx="7132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DATOVÝ STANDARD STAVBY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2221992" y="521208"/>
            <a:ext cx="1161288" cy="0"/>
          </a:xfrm>
          <a:prstGeom prst="line">
            <a:avLst/>
          </a:prstGeom>
          <a:noFill/>
          <a:ln w="8255">
            <a:solidFill>
              <a:srgbClr val="E21B2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11292840" y="265176"/>
            <a:ext cx="3931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sz="9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</a:p>
        </p:txBody>
      </p:sp>
      <p:sp>
        <p:nvSpPr>
          <p:cNvPr id="6" name="Text 3"/>
          <p:cNvSpPr/>
          <p:nvPr/>
        </p:nvSpPr>
        <p:spPr>
          <a:xfrm>
            <a:off x="502920" y="932688"/>
            <a:ext cx="1115568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Dveře v DiMS: klasifikace a identifikace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502920" y="1481328"/>
            <a:ext cx="11137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QQC určuje třídu dveří. -QQC1 označuje konkrétní produktový výskyt; FD-01 zůstává projektovým označením.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02920" y="1828800"/>
            <a:ext cx="11183112" cy="0"/>
          </a:xfrm>
          <a:prstGeom prst="line">
            <a:avLst/>
          </a:prstGeom>
          <a:noFill/>
          <a:ln w="12700">
            <a:solidFill>
              <a:srgbClr val="DFE5E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502920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Proč</a:t>
            </a:r>
            <a:endParaRPr lang="en-US" sz="740" dirty="0"/>
          </a:p>
        </p:txBody>
      </p:sp>
      <p:sp>
        <p:nvSpPr>
          <p:cNvPr id="10" name="Shape 7"/>
          <p:cNvSpPr/>
          <p:nvPr/>
        </p:nvSpPr>
        <p:spPr>
          <a:xfrm>
            <a:off x="502920" y="6629400"/>
            <a:ext cx="1357884" cy="59436"/>
          </a:xfrm>
          <a:prstGeom prst="rect">
            <a:avLst/>
          </a:prstGeom>
          <a:solidFill>
            <a:srgbClr val="70D5DA"/>
          </a:solidFill>
          <a:ln w="6350">
            <a:solidFill>
              <a:srgbClr val="70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1906524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Stavební předmět</a:t>
            </a:r>
            <a:endParaRPr lang="en-US" sz="740" dirty="0"/>
          </a:p>
        </p:txBody>
      </p:sp>
      <p:sp>
        <p:nvSpPr>
          <p:cNvPr id="12" name="Shape 9"/>
          <p:cNvSpPr/>
          <p:nvPr/>
        </p:nvSpPr>
        <p:spPr>
          <a:xfrm>
            <a:off x="1906524" y="6629400"/>
            <a:ext cx="1357884" cy="59436"/>
          </a:xfrm>
          <a:prstGeom prst="rect">
            <a:avLst/>
          </a:prstGeom>
          <a:solidFill>
            <a:srgbClr val="70D5DA"/>
          </a:solidFill>
          <a:ln w="6350">
            <a:solidFill>
              <a:srgbClr val="70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3310128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DiMS</a:t>
            </a:r>
            <a:endParaRPr lang="en-US" sz="740" dirty="0"/>
          </a:p>
        </p:txBody>
      </p:sp>
      <p:sp>
        <p:nvSpPr>
          <p:cNvPr id="14" name="Shape 11"/>
          <p:cNvSpPr/>
          <p:nvPr/>
        </p:nvSpPr>
        <p:spPr>
          <a:xfrm>
            <a:off x="3310128" y="6629400"/>
            <a:ext cx="1357884" cy="59436"/>
          </a:xfrm>
          <a:prstGeom prst="rect">
            <a:avLst/>
          </a:prstGeom>
          <a:solidFill>
            <a:srgbClr val="70D5DA"/>
          </a:solidFill>
          <a:ln w="6350">
            <a:solidFill>
              <a:srgbClr val="70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4713732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IMS</a:t>
            </a:r>
            <a:endParaRPr lang="en-US" sz="740" dirty="0"/>
          </a:p>
        </p:txBody>
      </p:sp>
      <p:sp>
        <p:nvSpPr>
          <p:cNvPr id="16" name="Shape 13"/>
          <p:cNvSpPr/>
          <p:nvPr/>
        </p:nvSpPr>
        <p:spPr>
          <a:xfrm>
            <a:off x="4713732" y="6629400"/>
            <a:ext cx="1357884" cy="59436"/>
          </a:xfrm>
          <a:prstGeom prst="rect">
            <a:avLst/>
          </a:prstGeom>
          <a:solidFill>
            <a:srgbClr val="70D5DA"/>
          </a:solidFill>
          <a:ln w="6350">
            <a:solidFill>
              <a:srgbClr val="70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6117336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</a:t>
            </a:r>
            <a:endParaRPr lang="en-US" sz="740" dirty="0"/>
          </a:p>
        </p:txBody>
      </p:sp>
      <p:sp>
        <p:nvSpPr>
          <p:cNvPr id="18" name="Shape 15"/>
          <p:cNvSpPr/>
          <p:nvPr/>
        </p:nvSpPr>
        <p:spPr>
          <a:xfrm>
            <a:off x="6117336" y="6629400"/>
            <a:ext cx="1357884" cy="59436"/>
          </a:xfrm>
          <a:prstGeom prst="rect">
            <a:avLst/>
          </a:prstGeom>
          <a:solidFill>
            <a:srgbClr val="70D5DA"/>
          </a:solidFill>
          <a:ln w="6350">
            <a:solidFill>
              <a:srgbClr val="70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7520940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40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RDS</a:t>
            </a:r>
            <a:endParaRPr lang="en-US" sz="740" dirty="0"/>
          </a:p>
        </p:txBody>
      </p:sp>
      <p:sp>
        <p:nvSpPr>
          <p:cNvPr id="20" name="Shape 17"/>
          <p:cNvSpPr/>
          <p:nvPr/>
        </p:nvSpPr>
        <p:spPr>
          <a:xfrm>
            <a:off x="7520940" y="6629400"/>
            <a:ext cx="1357884" cy="59436"/>
          </a:xfrm>
          <a:prstGeom prst="rect">
            <a:avLst/>
          </a:prstGeom>
          <a:solidFill>
            <a:srgbClr val="E21B23"/>
          </a:solidFill>
          <a:ln w="6350">
            <a:solidFill>
              <a:srgbClr val="E21B2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8924544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Zadavatel</a:t>
            </a:r>
            <a:endParaRPr lang="en-US" sz="740" dirty="0"/>
          </a:p>
        </p:txBody>
      </p:sp>
      <p:sp>
        <p:nvSpPr>
          <p:cNvPr id="22" name="Shape 19"/>
          <p:cNvSpPr/>
          <p:nvPr/>
        </p:nvSpPr>
        <p:spPr>
          <a:xfrm>
            <a:off x="8924544" y="6629400"/>
            <a:ext cx="1357884" cy="59436"/>
          </a:xfrm>
          <a:prstGeom prst="rect">
            <a:avLst/>
          </a:prstGeom>
          <a:solidFill>
            <a:srgbClr val="D8DEE3"/>
          </a:solidFill>
          <a:ln w="6350">
            <a:solidFill>
              <a:srgbClr val="D8DEE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10328148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Shrnutí</a:t>
            </a:r>
            <a:endParaRPr lang="en-US" sz="740" dirty="0"/>
          </a:p>
        </p:txBody>
      </p:sp>
      <p:sp>
        <p:nvSpPr>
          <p:cNvPr id="24" name="Shape 21"/>
          <p:cNvSpPr/>
          <p:nvPr/>
        </p:nvSpPr>
        <p:spPr>
          <a:xfrm>
            <a:off x="10328148" y="6629400"/>
            <a:ext cx="1357884" cy="59436"/>
          </a:xfrm>
          <a:prstGeom prst="rect">
            <a:avLst/>
          </a:prstGeom>
          <a:solidFill>
            <a:srgbClr val="D8DEE3"/>
          </a:solidFill>
          <a:ln w="6350">
            <a:solidFill>
              <a:srgbClr val="D8DEE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5" name="Image 1" descr="/mnt/data/rds_update_work/assets/dss_image8.png"/>
          <p:cNvPicPr>
            <a:picLocks noChangeAspect="1"/>
          </p:cNvPicPr>
          <p:nvPr/>
        </p:nvPicPr>
        <p:blipFill>
          <a:blip r:embed="rId3"/>
          <a:srcRect t="5956" b="5956"/>
          <a:stretch/>
        </p:blipFill>
        <p:spPr>
          <a:xfrm>
            <a:off x="594360" y="2084832"/>
            <a:ext cx="3968496" cy="3163824"/>
          </a:xfrm>
          <a:prstGeom prst="rect">
            <a:avLst/>
          </a:prstGeom>
        </p:spPr>
      </p:pic>
      <p:sp>
        <p:nvSpPr>
          <p:cNvPr id="26" name="Text 22"/>
          <p:cNvSpPr/>
          <p:nvPr/>
        </p:nvSpPr>
        <p:spPr>
          <a:xfrm>
            <a:off x="640080" y="5330952"/>
            <a:ext cx="3886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" b="1" dirty="0">
                <a:solidFill>
                  <a:srgbClr val="00A7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JEDEN KONKRÉTNÍ STAVEBNÍ PŘEDMĚT</a:t>
            </a:r>
            <a:endParaRPr lang="en-US" sz="960" dirty="0"/>
          </a:p>
        </p:txBody>
      </p:sp>
      <p:sp>
        <p:nvSpPr>
          <p:cNvPr id="27" name="Text 23"/>
          <p:cNvSpPr/>
          <p:nvPr/>
        </p:nvSpPr>
        <p:spPr>
          <a:xfrm>
            <a:off x="640080" y="5550408"/>
            <a:ext cx="3904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DiMS: QQC (třída), -QQC1 (RDS), FD-01 (označení).</a:t>
            </a:r>
            <a:endParaRPr lang="en-US" sz="900" dirty="0"/>
          </a:p>
        </p:txBody>
      </p:sp>
      <p:sp>
        <p:nvSpPr>
          <p:cNvPr id="28" name="Shape 24"/>
          <p:cNvSpPr/>
          <p:nvPr/>
        </p:nvSpPr>
        <p:spPr>
          <a:xfrm>
            <a:off x="4892040" y="2084832"/>
            <a:ext cx="6748272" cy="1069848"/>
          </a:xfrm>
          <a:prstGeom prst="rect">
            <a:avLst/>
          </a:prstGeom>
          <a:solidFill>
            <a:srgbClr val="F4F7F8"/>
          </a:solidFill>
          <a:ln w="6350">
            <a:solidFill>
              <a:srgbClr val="F4F7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25"/>
          <p:cNvSpPr/>
          <p:nvPr/>
        </p:nvSpPr>
        <p:spPr>
          <a:xfrm>
            <a:off x="4892040" y="2084832"/>
            <a:ext cx="50292" cy="1069848"/>
          </a:xfrm>
          <a:prstGeom prst="rect">
            <a:avLst/>
          </a:prstGeom>
          <a:solidFill>
            <a:srgbClr val="00A7B5"/>
          </a:solidFill>
          <a:ln w="6350">
            <a:solidFill>
              <a:srgbClr val="00A7B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6"/>
          <p:cNvSpPr/>
          <p:nvPr/>
        </p:nvSpPr>
        <p:spPr>
          <a:xfrm>
            <a:off x="5056632" y="2185416"/>
            <a:ext cx="6455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" b="1" dirty="0">
                <a:solidFill>
                  <a:srgbClr val="00A7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KLASIFIKACE TŘÍDA RDS</a:t>
            </a:r>
            <a:endParaRPr lang="en-US" sz="960" dirty="0"/>
          </a:p>
        </p:txBody>
      </p:sp>
      <p:sp>
        <p:nvSpPr>
          <p:cNvPr id="31" name="Text 27"/>
          <p:cNvSpPr/>
          <p:nvPr/>
        </p:nvSpPr>
        <p:spPr>
          <a:xfrm>
            <a:off x="5056632" y="2423160"/>
            <a:ext cx="64373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QQC = dveře</a:t>
            </a:r>
            <a:endParaRPr lang="en-US" sz="1800" dirty="0"/>
          </a:p>
        </p:txBody>
      </p:sp>
      <p:sp>
        <p:nvSpPr>
          <p:cNvPr id="32" name="Text 28"/>
          <p:cNvSpPr/>
          <p:nvPr/>
        </p:nvSpPr>
        <p:spPr>
          <a:xfrm>
            <a:off x="5056632" y="2779776"/>
            <a:ext cx="64282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Kód třídy podle třídicího schématu. Stejnou třídu může mít více dveří.</a:t>
            </a:r>
            <a:endParaRPr lang="en-US" sz="1220" dirty="0"/>
          </a:p>
        </p:txBody>
      </p:sp>
      <p:sp>
        <p:nvSpPr>
          <p:cNvPr id="33" name="Shape 29"/>
          <p:cNvSpPr/>
          <p:nvPr/>
        </p:nvSpPr>
        <p:spPr>
          <a:xfrm>
            <a:off x="4892040" y="3291840"/>
            <a:ext cx="6748272" cy="1069848"/>
          </a:xfrm>
          <a:prstGeom prst="rect">
            <a:avLst/>
          </a:prstGeom>
          <a:solidFill>
            <a:srgbClr val="F4F7F8"/>
          </a:solidFill>
          <a:ln w="6350">
            <a:solidFill>
              <a:srgbClr val="F4F7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Shape 30"/>
          <p:cNvSpPr/>
          <p:nvPr/>
        </p:nvSpPr>
        <p:spPr>
          <a:xfrm>
            <a:off x="4892040" y="3291840"/>
            <a:ext cx="50292" cy="1069848"/>
          </a:xfrm>
          <a:prstGeom prst="rect">
            <a:avLst/>
          </a:prstGeom>
          <a:solidFill>
            <a:srgbClr val="E21B23"/>
          </a:solidFill>
          <a:ln w="6350">
            <a:solidFill>
              <a:srgbClr val="E21B2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Text 31"/>
          <p:cNvSpPr/>
          <p:nvPr/>
        </p:nvSpPr>
        <p:spPr>
          <a:xfrm>
            <a:off x="5056632" y="3392424"/>
            <a:ext cx="6455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" b="1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REFERENČNÍ OZNAČENÍ (RDS)</a:t>
            </a:r>
            <a:endParaRPr lang="en-US" sz="960" dirty="0"/>
          </a:p>
        </p:txBody>
      </p:sp>
      <p:sp>
        <p:nvSpPr>
          <p:cNvPr id="36" name="Text 32"/>
          <p:cNvSpPr/>
          <p:nvPr/>
        </p:nvSpPr>
        <p:spPr>
          <a:xfrm>
            <a:off x="5056632" y="3630168"/>
            <a:ext cx="64373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-QQC1 = konkrétní produktový výskyt</a:t>
            </a:r>
            <a:endParaRPr lang="en-US" sz="1800" dirty="0"/>
          </a:p>
        </p:txBody>
      </p:sp>
      <p:sp>
        <p:nvSpPr>
          <p:cNvPr id="37" name="Text 33"/>
          <p:cNvSpPr/>
          <p:nvPr/>
        </p:nvSpPr>
        <p:spPr>
          <a:xfrm>
            <a:off x="5056632" y="3986784"/>
            <a:ext cx="64282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Znak - určuje produktový aspekt; číslo 1 rozlišuje výskyt v dané struktuře.</a:t>
            </a:r>
            <a:endParaRPr lang="en-US" sz="1220" dirty="0"/>
          </a:p>
        </p:txBody>
      </p:sp>
      <p:sp>
        <p:nvSpPr>
          <p:cNvPr id="38" name="Shape 34"/>
          <p:cNvSpPr/>
          <p:nvPr/>
        </p:nvSpPr>
        <p:spPr>
          <a:xfrm>
            <a:off x="4892040" y="4498848"/>
            <a:ext cx="6748272" cy="1069848"/>
          </a:xfrm>
          <a:prstGeom prst="rect">
            <a:avLst/>
          </a:prstGeom>
          <a:solidFill>
            <a:srgbClr val="F4F7F8"/>
          </a:solidFill>
          <a:ln w="6350">
            <a:solidFill>
              <a:srgbClr val="F4F7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Shape 35"/>
          <p:cNvSpPr/>
          <p:nvPr/>
        </p:nvSpPr>
        <p:spPr>
          <a:xfrm>
            <a:off x="4892040" y="4498848"/>
            <a:ext cx="50292" cy="1069848"/>
          </a:xfrm>
          <a:prstGeom prst="rect">
            <a:avLst/>
          </a:prstGeom>
          <a:solidFill>
            <a:srgbClr val="00A7B5"/>
          </a:solidFill>
          <a:ln w="6350">
            <a:solidFill>
              <a:srgbClr val="00A7B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Text 36"/>
          <p:cNvSpPr/>
          <p:nvPr/>
        </p:nvSpPr>
        <p:spPr>
          <a:xfrm>
            <a:off x="5056632" y="4599432"/>
            <a:ext cx="6455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" b="1" dirty="0">
                <a:solidFill>
                  <a:srgbClr val="00A7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PROJEKTOVÉ OZNAČENÍ</a:t>
            </a:r>
            <a:endParaRPr lang="en-US" sz="960" dirty="0"/>
          </a:p>
        </p:txBody>
      </p:sp>
      <p:sp>
        <p:nvSpPr>
          <p:cNvPr id="41" name="Text 37"/>
          <p:cNvSpPr/>
          <p:nvPr/>
        </p:nvSpPr>
        <p:spPr>
          <a:xfrm>
            <a:off x="5056632" y="4837176"/>
            <a:ext cx="64373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FD-01 = identifikace v tomto příkladu</a:t>
            </a:r>
            <a:endParaRPr lang="en-US" sz="1800" dirty="0"/>
          </a:p>
        </p:txBody>
      </p:sp>
      <p:sp>
        <p:nvSpPr>
          <p:cNvPr id="42" name="Text 38"/>
          <p:cNvSpPr/>
          <p:nvPr/>
        </p:nvSpPr>
        <p:spPr>
          <a:xfrm>
            <a:off x="5056632" y="5193792"/>
            <a:ext cx="64282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Není to klasifikace RDS. V DiMS ji vedeme vedle třídy QQC a </a:t>
            </a:r>
            <a:r>
              <a:rPr lang="en-US" sz="1100" dirty="0" err="1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produktového</a:t>
            </a:r>
            <a:r>
              <a:rPr lang="en-US" sz="11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RDS.</a:t>
            </a:r>
            <a:endParaRPr lang="en-US" sz="1220" dirty="0"/>
          </a:p>
        </p:txBody>
      </p:sp>
      <p:sp>
        <p:nvSpPr>
          <p:cNvPr id="43" name="Text 39"/>
          <p:cNvSpPr/>
          <p:nvPr/>
        </p:nvSpPr>
        <p:spPr>
          <a:xfrm>
            <a:off x="548640" y="5797296"/>
            <a:ext cx="11064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Třída QQC: dodané třídicí schéma. -QQC1 je ilustrační jednoúrovňové RD; úplné označení závisí na struktuře projektu.</a:t>
            </a:r>
            <a:endParaRPr lang="en-US" sz="820" dirty="0"/>
          </a:p>
        </p:txBody>
      </p:sp>
      <p:sp>
        <p:nvSpPr>
          <p:cNvPr id="44" name="Text 40"/>
          <p:cNvSpPr/>
          <p:nvPr/>
        </p:nvSpPr>
        <p:spPr>
          <a:xfrm>
            <a:off x="640080" y="6080760"/>
            <a:ext cx="10927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Klasifikace říká, co objekt je. Referenční označení říká, který výskyt to je. </a:t>
            </a:r>
            <a:r>
              <a:rPr lang="en-US" sz="1400" b="1" dirty="0" err="1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Identifikace</a:t>
            </a:r>
            <a:r>
              <a:rPr lang="en-US" sz="14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je </a:t>
            </a:r>
            <a:r>
              <a:rPr lang="en-US" sz="1400" b="1" dirty="0" err="1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daná</a:t>
            </a:r>
            <a:r>
              <a:rPr lang="en-US" sz="14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 err="1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projektem</a:t>
            </a:r>
            <a:r>
              <a:rPr lang="en-US" sz="14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50" dirty="0"/>
          </a:p>
        </p:txBody>
      </p:sp>
      <p:cxnSp>
        <p:nvCxnSpPr>
          <p:cNvPr id="45" name="Connector 44"/>
          <p:cNvCxnSpPr/>
          <p:nvPr/>
        </p:nvCxnSpPr>
        <p:spPr>
          <a:xfrm>
            <a:off x="2304288" y="2660904"/>
            <a:ext cx="438912" cy="676656"/>
          </a:xfrm>
          <a:prstGeom prst="line">
            <a:avLst/>
          </a:prstGeom>
          <a:ln w="15240">
            <a:solidFill>
              <a:srgbClr val="E31E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978408" y="2304288"/>
            <a:ext cx="1975104" cy="356616"/>
          </a:xfrm>
          <a:prstGeom prst="rect">
            <a:avLst/>
          </a:prstGeom>
          <a:solidFill>
            <a:srgbClr val="FFFFFF"/>
          </a:solidFill>
          <a:ln w="14604">
            <a:solidFill>
              <a:srgbClr val="E31E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36576" tIns="18288" rIns="36576" bIns="18288" rtlCol="0" anchor="ctr"/>
          <a:lstStyle/>
          <a:p>
            <a:pPr algn="ctr"/>
            <a:r>
              <a:rPr sz="1400" b="1">
                <a:solidFill>
                  <a:srgbClr val="E31E24"/>
                </a:solidFill>
                <a:latin typeface="Arial"/>
              </a:rPr>
              <a:t>-QQC1 | FD-01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ss_cz_final_work/assets/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984" y="182880"/>
            <a:ext cx="1472632" cy="4297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12848" y="265176"/>
            <a:ext cx="4572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800" b="1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DATOVÝ STANDARD STAVBY</a:t>
            </a:r>
            <a:endParaRPr lang="cs-CZ" sz="800" dirty="0"/>
          </a:p>
        </p:txBody>
      </p:sp>
      <p:sp>
        <p:nvSpPr>
          <p:cNvPr id="4" name="Shape 1"/>
          <p:cNvSpPr/>
          <p:nvPr/>
        </p:nvSpPr>
        <p:spPr>
          <a:xfrm>
            <a:off x="2212848" y="521208"/>
            <a:ext cx="1170432" cy="0"/>
          </a:xfrm>
          <a:prstGeom prst="line">
            <a:avLst/>
          </a:prstGeom>
          <a:noFill/>
          <a:ln w="13970">
            <a:solidFill>
              <a:srgbClr val="E21B2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11228832" y="27432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altLang="en-US" sz="86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</a:p>
        </p:txBody>
      </p:sp>
      <p:sp>
        <p:nvSpPr>
          <p:cNvPr id="6" name="Text 3"/>
          <p:cNvSpPr/>
          <p:nvPr/>
        </p:nvSpPr>
        <p:spPr>
          <a:xfrm>
            <a:off x="502920" y="886968"/>
            <a:ext cx="11173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26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potřebuje zadavatel</a:t>
            </a:r>
            <a:endParaRPr lang="cs-CZ" sz="2600" dirty="0"/>
          </a:p>
        </p:txBody>
      </p:sp>
      <p:sp>
        <p:nvSpPr>
          <p:cNvPr id="7" name="Text 4"/>
          <p:cNvSpPr/>
          <p:nvPr/>
        </p:nvSpPr>
        <p:spPr>
          <a:xfrm>
            <a:off x="502920" y="1371600"/>
            <a:ext cx="1117396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25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Srozumitelně popsat, jaké informace potřebuje pro návrh, realizaci, předání a provoz.</a:t>
            </a:r>
            <a:endParaRPr lang="cs-CZ" sz="1250" dirty="0"/>
          </a:p>
        </p:txBody>
      </p:sp>
      <p:sp>
        <p:nvSpPr>
          <p:cNvPr id="8" name="Shape 5"/>
          <p:cNvSpPr/>
          <p:nvPr/>
        </p:nvSpPr>
        <p:spPr>
          <a:xfrm>
            <a:off x="502920" y="1792224"/>
            <a:ext cx="11183112" cy="0"/>
          </a:xfrm>
          <a:prstGeom prst="line">
            <a:avLst/>
          </a:prstGeom>
          <a:noFill/>
          <a:ln w="8890">
            <a:solidFill>
              <a:srgbClr val="DFE5E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4" name="Shape 20"/>
          <p:cNvSpPr/>
          <p:nvPr/>
        </p:nvSpPr>
        <p:spPr>
          <a:xfrm>
            <a:off x="612648" y="2386584"/>
            <a:ext cx="2596896" cy="2157984"/>
          </a:xfrm>
          <a:prstGeom prst="rect">
            <a:avLst/>
          </a:prstGeom>
          <a:solidFill>
            <a:srgbClr val="F5F7F8"/>
          </a:solidFill>
          <a:ln w="12700">
            <a:solidFill>
              <a:srgbClr val="F5F7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5" name="Shape 21"/>
          <p:cNvSpPr/>
          <p:nvPr/>
        </p:nvSpPr>
        <p:spPr>
          <a:xfrm>
            <a:off x="612648" y="2386584"/>
            <a:ext cx="50292" cy="2157984"/>
          </a:xfrm>
          <a:prstGeom prst="rect">
            <a:avLst/>
          </a:prstGeom>
          <a:solidFill>
            <a:srgbClr val="E21B23"/>
          </a:solidFill>
          <a:ln w="12700">
            <a:solidFill>
              <a:srgbClr val="E21B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6" name="Text 22"/>
          <p:cNvSpPr/>
          <p:nvPr/>
        </p:nvSpPr>
        <p:spPr>
          <a:xfrm>
            <a:off x="786384" y="2688336"/>
            <a:ext cx="2240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8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Při zadání</a:t>
            </a:r>
            <a:endParaRPr lang="cs-CZ" sz="1800" dirty="0"/>
          </a:p>
        </p:txBody>
      </p:sp>
      <p:sp>
        <p:nvSpPr>
          <p:cNvPr id="27" name="Text 23"/>
          <p:cNvSpPr/>
          <p:nvPr/>
        </p:nvSpPr>
        <p:spPr>
          <a:xfrm>
            <a:off x="786384" y="3291840"/>
            <a:ext cx="2221992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1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Jasně popsat požadované informace a jejich účel.</a:t>
            </a:r>
            <a:endParaRPr lang="cs-CZ" sz="1410" dirty="0"/>
          </a:p>
        </p:txBody>
      </p:sp>
      <p:sp>
        <p:nvSpPr>
          <p:cNvPr id="28" name="Shape 24"/>
          <p:cNvSpPr/>
          <p:nvPr/>
        </p:nvSpPr>
        <p:spPr>
          <a:xfrm>
            <a:off x="3456432" y="2386584"/>
            <a:ext cx="2596896" cy="2157984"/>
          </a:xfrm>
          <a:prstGeom prst="rect">
            <a:avLst/>
          </a:prstGeom>
          <a:solidFill>
            <a:srgbClr val="F5F7F8"/>
          </a:solidFill>
          <a:ln w="12700">
            <a:solidFill>
              <a:srgbClr val="F5F7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9" name="Shape 25"/>
          <p:cNvSpPr/>
          <p:nvPr/>
        </p:nvSpPr>
        <p:spPr>
          <a:xfrm>
            <a:off x="3456432" y="2386584"/>
            <a:ext cx="50292" cy="2157984"/>
          </a:xfrm>
          <a:prstGeom prst="rect">
            <a:avLst/>
          </a:prstGeom>
          <a:solidFill>
            <a:srgbClr val="70D5DA"/>
          </a:solidFill>
          <a:ln w="12700">
            <a:solidFill>
              <a:srgbClr val="70D5D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0" name="Text 26"/>
          <p:cNvSpPr/>
          <p:nvPr/>
        </p:nvSpPr>
        <p:spPr>
          <a:xfrm>
            <a:off x="3630168" y="2688336"/>
            <a:ext cx="2240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8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Při realizaci</a:t>
            </a:r>
            <a:endParaRPr lang="cs-CZ" sz="1800" dirty="0"/>
          </a:p>
        </p:txBody>
      </p:sp>
      <p:sp>
        <p:nvSpPr>
          <p:cNvPr id="31" name="Text 27"/>
          <p:cNvSpPr/>
          <p:nvPr/>
        </p:nvSpPr>
        <p:spPr>
          <a:xfrm>
            <a:off x="3630168" y="3291840"/>
            <a:ext cx="2221992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1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Kontrolovat požadovaný obsah, ne pouze množství odevzdaných dat.</a:t>
            </a:r>
            <a:endParaRPr lang="cs-CZ" sz="1410" dirty="0"/>
          </a:p>
        </p:txBody>
      </p:sp>
      <p:sp>
        <p:nvSpPr>
          <p:cNvPr id="32" name="Shape 28"/>
          <p:cNvSpPr/>
          <p:nvPr/>
        </p:nvSpPr>
        <p:spPr>
          <a:xfrm>
            <a:off x="6300216" y="2386584"/>
            <a:ext cx="2596896" cy="2157984"/>
          </a:xfrm>
          <a:prstGeom prst="rect">
            <a:avLst/>
          </a:prstGeom>
          <a:solidFill>
            <a:srgbClr val="F5F7F8"/>
          </a:solidFill>
          <a:ln w="12700">
            <a:solidFill>
              <a:srgbClr val="F5F7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3" name="Shape 29"/>
          <p:cNvSpPr/>
          <p:nvPr/>
        </p:nvSpPr>
        <p:spPr>
          <a:xfrm>
            <a:off x="6300216" y="2386584"/>
            <a:ext cx="50292" cy="2157984"/>
          </a:xfrm>
          <a:prstGeom prst="rect">
            <a:avLst/>
          </a:prstGeom>
          <a:solidFill>
            <a:srgbClr val="E21B23"/>
          </a:solidFill>
          <a:ln w="12700">
            <a:solidFill>
              <a:srgbClr val="E21B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4" name="Text 30"/>
          <p:cNvSpPr/>
          <p:nvPr/>
        </p:nvSpPr>
        <p:spPr>
          <a:xfrm>
            <a:off x="6473952" y="2688336"/>
            <a:ext cx="2240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8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Při předání</a:t>
            </a:r>
            <a:endParaRPr lang="cs-CZ" sz="1800" dirty="0"/>
          </a:p>
        </p:txBody>
      </p:sp>
      <p:sp>
        <p:nvSpPr>
          <p:cNvPr id="35" name="Text 31"/>
          <p:cNvSpPr/>
          <p:nvPr/>
        </p:nvSpPr>
        <p:spPr>
          <a:xfrm>
            <a:off x="6473952" y="3291840"/>
            <a:ext cx="2221992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1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Vědět, co patří do modelu, co do dokumentace a co do dalších kontejnerů.</a:t>
            </a:r>
            <a:endParaRPr lang="cs-CZ" sz="1410" dirty="0"/>
          </a:p>
        </p:txBody>
      </p:sp>
      <p:sp>
        <p:nvSpPr>
          <p:cNvPr id="36" name="Shape 32"/>
          <p:cNvSpPr/>
          <p:nvPr/>
        </p:nvSpPr>
        <p:spPr>
          <a:xfrm>
            <a:off x="9144000" y="2386584"/>
            <a:ext cx="2596896" cy="2157984"/>
          </a:xfrm>
          <a:prstGeom prst="rect">
            <a:avLst/>
          </a:prstGeom>
          <a:solidFill>
            <a:srgbClr val="F5F7F8"/>
          </a:solidFill>
          <a:ln w="12700">
            <a:solidFill>
              <a:srgbClr val="F5F7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7" name="Shape 33"/>
          <p:cNvSpPr/>
          <p:nvPr/>
        </p:nvSpPr>
        <p:spPr>
          <a:xfrm>
            <a:off x="9144000" y="2386584"/>
            <a:ext cx="50292" cy="2157984"/>
          </a:xfrm>
          <a:prstGeom prst="rect">
            <a:avLst/>
          </a:prstGeom>
          <a:solidFill>
            <a:srgbClr val="70D5DA"/>
          </a:solidFill>
          <a:ln w="12700">
            <a:solidFill>
              <a:srgbClr val="70D5D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8" name="Text 34"/>
          <p:cNvSpPr/>
          <p:nvPr/>
        </p:nvSpPr>
        <p:spPr>
          <a:xfrm>
            <a:off x="9317736" y="2688336"/>
            <a:ext cx="2240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altLang="en-US" sz="18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Při provozu</a:t>
            </a:r>
            <a:endParaRPr lang="cs-CZ" sz="1800" dirty="0"/>
          </a:p>
        </p:txBody>
      </p:sp>
      <p:sp>
        <p:nvSpPr>
          <p:cNvPr id="39" name="Text 35"/>
          <p:cNvSpPr/>
          <p:nvPr/>
        </p:nvSpPr>
        <p:spPr>
          <a:xfrm>
            <a:off x="9317736" y="3291840"/>
            <a:ext cx="2221992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1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Navázat informace na potřeby správy, evidence a údržby.</a:t>
            </a:r>
            <a:endParaRPr lang="cs-CZ" sz="1410" dirty="0"/>
          </a:p>
        </p:txBody>
      </p:sp>
      <p:sp>
        <p:nvSpPr>
          <p:cNvPr id="40" name="Shape 36"/>
          <p:cNvSpPr/>
          <p:nvPr/>
        </p:nvSpPr>
        <p:spPr>
          <a:xfrm>
            <a:off x="832104" y="5029200"/>
            <a:ext cx="10479024" cy="0"/>
          </a:xfrm>
          <a:prstGeom prst="line">
            <a:avLst/>
          </a:prstGeom>
          <a:noFill/>
          <a:ln w="12700">
            <a:solidFill>
              <a:srgbClr val="DFE5E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1" name="Text 37"/>
          <p:cNvSpPr/>
          <p:nvPr/>
        </p:nvSpPr>
        <p:spPr>
          <a:xfrm>
            <a:off x="987552" y="5294376"/>
            <a:ext cx="10232136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21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 informační potřeby</a:t>
            </a:r>
            <a:endParaRPr lang="cs-CZ" sz="2100" dirty="0"/>
          </a:p>
          <a:p>
            <a:pPr marL="0" indent="0" algn="ctr">
              <a:buNone/>
            </a:pPr>
            <a:r>
              <a:rPr lang="cs-CZ" altLang="en-US" sz="21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 konkrétnímu a kontrolovatelnému požadavku.</a:t>
            </a:r>
            <a:endParaRPr lang="cs-CZ" sz="2100" dirty="0"/>
          </a:p>
        </p:txBody>
      </p:sp>
      <p:sp>
        <p:nvSpPr>
          <p:cNvPr id="42" name="Navigation 42"/>
          <p:cNvSpPr/>
          <p:nvPr/>
        </p:nvSpPr>
        <p:spPr>
          <a:xfrm>
            <a:off x="502920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Proč</a:t>
            </a:r>
          </a:p>
        </p:txBody>
      </p:sp>
      <p:sp>
        <p:nvSpPr>
          <p:cNvPr id="43" name="Navigation 43"/>
          <p:cNvSpPr/>
          <p:nvPr/>
        </p:nvSpPr>
        <p:spPr>
          <a:xfrm>
            <a:off x="502920" y="6629400"/>
            <a:ext cx="1357884" cy="59436"/>
          </a:xfrm>
          <a:prstGeom prst="rect">
            <a:avLst/>
          </a:prstGeom>
          <a:solidFill>
            <a:srgbClr val="70D5DA"/>
          </a:solidFill>
          <a:ln w="12700">
            <a:solidFill>
              <a:srgbClr val="70D5D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4" name="Navigation 44"/>
          <p:cNvSpPr/>
          <p:nvPr/>
        </p:nvSpPr>
        <p:spPr>
          <a:xfrm>
            <a:off x="1906524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Stavební předmět</a:t>
            </a:r>
          </a:p>
        </p:txBody>
      </p:sp>
      <p:sp>
        <p:nvSpPr>
          <p:cNvPr id="45" name="Navigation 45"/>
          <p:cNvSpPr/>
          <p:nvPr/>
        </p:nvSpPr>
        <p:spPr>
          <a:xfrm>
            <a:off x="1906524" y="6629400"/>
            <a:ext cx="1357884" cy="59436"/>
          </a:xfrm>
          <a:prstGeom prst="rect">
            <a:avLst/>
          </a:prstGeom>
          <a:solidFill>
            <a:srgbClr val="70D5DA"/>
          </a:solidFill>
          <a:ln w="12700">
            <a:solidFill>
              <a:srgbClr val="70D5D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6" name="Navigation 46"/>
          <p:cNvSpPr/>
          <p:nvPr/>
        </p:nvSpPr>
        <p:spPr>
          <a:xfrm>
            <a:off x="3310128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DiMS</a:t>
            </a:r>
          </a:p>
        </p:txBody>
      </p:sp>
      <p:sp>
        <p:nvSpPr>
          <p:cNvPr id="47" name="Navigation 47"/>
          <p:cNvSpPr/>
          <p:nvPr/>
        </p:nvSpPr>
        <p:spPr>
          <a:xfrm>
            <a:off x="3310128" y="6629400"/>
            <a:ext cx="1357884" cy="59436"/>
          </a:xfrm>
          <a:prstGeom prst="rect">
            <a:avLst/>
          </a:prstGeom>
          <a:solidFill>
            <a:srgbClr val="70D5DA"/>
          </a:solidFill>
          <a:ln w="12700">
            <a:solidFill>
              <a:srgbClr val="70D5D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8" name="Navigation 48"/>
          <p:cNvSpPr/>
          <p:nvPr/>
        </p:nvSpPr>
        <p:spPr>
          <a:xfrm>
            <a:off x="4713732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IMS</a:t>
            </a:r>
          </a:p>
        </p:txBody>
      </p:sp>
      <p:sp>
        <p:nvSpPr>
          <p:cNvPr id="49" name="Navigation 49"/>
          <p:cNvSpPr/>
          <p:nvPr/>
        </p:nvSpPr>
        <p:spPr>
          <a:xfrm>
            <a:off x="4713732" y="6629400"/>
            <a:ext cx="1357884" cy="59436"/>
          </a:xfrm>
          <a:prstGeom prst="rect">
            <a:avLst/>
          </a:prstGeom>
          <a:solidFill>
            <a:srgbClr val="70D5DA"/>
          </a:solidFill>
          <a:ln w="12700">
            <a:solidFill>
              <a:srgbClr val="70D5D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0" name="Navigation 50"/>
          <p:cNvSpPr/>
          <p:nvPr/>
        </p:nvSpPr>
        <p:spPr>
          <a:xfrm>
            <a:off x="6117336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</a:t>
            </a:r>
          </a:p>
        </p:txBody>
      </p:sp>
      <p:sp>
        <p:nvSpPr>
          <p:cNvPr id="51" name="Navigation 51"/>
          <p:cNvSpPr/>
          <p:nvPr/>
        </p:nvSpPr>
        <p:spPr>
          <a:xfrm>
            <a:off x="6117336" y="6629400"/>
            <a:ext cx="1357884" cy="59436"/>
          </a:xfrm>
          <a:prstGeom prst="rect">
            <a:avLst/>
          </a:prstGeom>
          <a:solidFill>
            <a:srgbClr val="70D5DA"/>
          </a:solidFill>
          <a:ln w="12700">
            <a:solidFill>
              <a:srgbClr val="70D5D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2" name="Navigation 52"/>
          <p:cNvSpPr/>
          <p:nvPr/>
        </p:nvSpPr>
        <p:spPr>
          <a:xfrm>
            <a:off x="7520940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RDS</a:t>
            </a:r>
          </a:p>
        </p:txBody>
      </p:sp>
      <p:sp>
        <p:nvSpPr>
          <p:cNvPr id="53" name="Navigation 53"/>
          <p:cNvSpPr/>
          <p:nvPr/>
        </p:nvSpPr>
        <p:spPr>
          <a:xfrm>
            <a:off x="7520940" y="6629400"/>
            <a:ext cx="1357884" cy="59436"/>
          </a:xfrm>
          <a:prstGeom prst="rect">
            <a:avLst/>
          </a:prstGeom>
          <a:solidFill>
            <a:srgbClr val="70D5DA"/>
          </a:solidFill>
          <a:ln w="12700">
            <a:solidFill>
              <a:srgbClr val="70D5D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4" name="Navigation 54"/>
          <p:cNvSpPr/>
          <p:nvPr/>
        </p:nvSpPr>
        <p:spPr>
          <a:xfrm>
            <a:off x="8924544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Zadavatel</a:t>
            </a:r>
          </a:p>
        </p:txBody>
      </p:sp>
      <p:sp>
        <p:nvSpPr>
          <p:cNvPr id="55" name="Navigation 55"/>
          <p:cNvSpPr/>
          <p:nvPr/>
        </p:nvSpPr>
        <p:spPr>
          <a:xfrm>
            <a:off x="8924544" y="6629400"/>
            <a:ext cx="1357884" cy="59436"/>
          </a:xfrm>
          <a:prstGeom prst="rect">
            <a:avLst/>
          </a:prstGeom>
          <a:solidFill>
            <a:srgbClr val="E21B23"/>
          </a:solidFill>
          <a:ln w="12700">
            <a:solidFill>
              <a:srgbClr val="E21B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6" name="Navigation 56"/>
          <p:cNvSpPr/>
          <p:nvPr/>
        </p:nvSpPr>
        <p:spPr>
          <a:xfrm>
            <a:off x="10328148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alt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Shrnutí</a:t>
            </a:r>
          </a:p>
        </p:txBody>
      </p:sp>
      <p:sp>
        <p:nvSpPr>
          <p:cNvPr id="57" name="Navigation 57"/>
          <p:cNvSpPr/>
          <p:nvPr/>
        </p:nvSpPr>
        <p:spPr>
          <a:xfrm>
            <a:off x="10328148" y="6629400"/>
            <a:ext cx="1357884" cy="59436"/>
          </a:xfrm>
          <a:prstGeom prst="rect">
            <a:avLst/>
          </a:prstGeom>
          <a:solidFill>
            <a:srgbClr val="D8DEE3"/>
          </a:solidFill>
          <a:ln w="12700">
            <a:solidFill>
              <a:srgbClr val="D8DEE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ds_update_work/assets/cka_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88656"/>
            <a:ext cx="1527048" cy="44564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21992" y="265176"/>
            <a:ext cx="7132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DATOVÝ STANDARD STAVBY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2221992" y="521208"/>
            <a:ext cx="1161288" cy="0"/>
          </a:xfrm>
          <a:prstGeom prst="line">
            <a:avLst/>
          </a:prstGeom>
          <a:noFill/>
          <a:ln w="8255">
            <a:solidFill>
              <a:srgbClr val="E21B2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11292840" y="265176"/>
            <a:ext cx="3931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sz="9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</a:p>
        </p:txBody>
      </p:sp>
      <p:sp>
        <p:nvSpPr>
          <p:cNvPr id="6" name="Text 3"/>
          <p:cNvSpPr/>
          <p:nvPr/>
        </p:nvSpPr>
        <p:spPr>
          <a:xfrm>
            <a:off x="502920" y="932688"/>
            <a:ext cx="1115568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 požadavku k použitelným informacím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502920" y="1481328"/>
            <a:ext cx="11137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Jeden stavební předmět, několik pohledů a společné informační vazby.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02920" y="1828800"/>
            <a:ext cx="11183112" cy="0"/>
          </a:xfrm>
          <a:prstGeom prst="line">
            <a:avLst/>
          </a:prstGeom>
          <a:noFill/>
          <a:ln w="12700">
            <a:solidFill>
              <a:srgbClr val="DFE5E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502920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Proč</a:t>
            </a:r>
            <a:endParaRPr lang="en-US" sz="740" dirty="0"/>
          </a:p>
        </p:txBody>
      </p:sp>
      <p:sp>
        <p:nvSpPr>
          <p:cNvPr id="10" name="Shape 7"/>
          <p:cNvSpPr/>
          <p:nvPr/>
        </p:nvSpPr>
        <p:spPr>
          <a:xfrm>
            <a:off x="502920" y="6629400"/>
            <a:ext cx="1357884" cy="59436"/>
          </a:xfrm>
          <a:prstGeom prst="rect">
            <a:avLst/>
          </a:prstGeom>
          <a:solidFill>
            <a:srgbClr val="70D5DA"/>
          </a:solidFill>
          <a:ln w="6350">
            <a:solidFill>
              <a:srgbClr val="70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1906524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Stavební předmět</a:t>
            </a:r>
            <a:endParaRPr lang="en-US" sz="740" dirty="0"/>
          </a:p>
        </p:txBody>
      </p:sp>
      <p:sp>
        <p:nvSpPr>
          <p:cNvPr id="12" name="Shape 9"/>
          <p:cNvSpPr/>
          <p:nvPr/>
        </p:nvSpPr>
        <p:spPr>
          <a:xfrm>
            <a:off x="1906524" y="6629400"/>
            <a:ext cx="1357884" cy="59436"/>
          </a:xfrm>
          <a:prstGeom prst="rect">
            <a:avLst/>
          </a:prstGeom>
          <a:solidFill>
            <a:srgbClr val="70D5DA"/>
          </a:solidFill>
          <a:ln w="6350">
            <a:solidFill>
              <a:srgbClr val="70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3310128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DiMS</a:t>
            </a:r>
            <a:endParaRPr lang="en-US" sz="740" dirty="0"/>
          </a:p>
        </p:txBody>
      </p:sp>
      <p:sp>
        <p:nvSpPr>
          <p:cNvPr id="14" name="Shape 11"/>
          <p:cNvSpPr/>
          <p:nvPr/>
        </p:nvSpPr>
        <p:spPr>
          <a:xfrm>
            <a:off x="3310128" y="6629400"/>
            <a:ext cx="1357884" cy="59436"/>
          </a:xfrm>
          <a:prstGeom prst="rect">
            <a:avLst/>
          </a:prstGeom>
          <a:solidFill>
            <a:srgbClr val="70D5DA"/>
          </a:solidFill>
          <a:ln w="6350">
            <a:solidFill>
              <a:srgbClr val="70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4713732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IMS</a:t>
            </a:r>
            <a:endParaRPr lang="en-US" sz="740" dirty="0"/>
          </a:p>
        </p:txBody>
      </p:sp>
      <p:sp>
        <p:nvSpPr>
          <p:cNvPr id="16" name="Shape 13"/>
          <p:cNvSpPr/>
          <p:nvPr/>
        </p:nvSpPr>
        <p:spPr>
          <a:xfrm>
            <a:off x="4713732" y="6629400"/>
            <a:ext cx="1357884" cy="59436"/>
          </a:xfrm>
          <a:prstGeom prst="rect">
            <a:avLst/>
          </a:prstGeom>
          <a:solidFill>
            <a:srgbClr val="70D5DA"/>
          </a:solidFill>
          <a:ln w="6350">
            <a:solidFill>
              <a:srgbClr val="70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6117336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</a:t>
            </a:r>
            <a:endParaRPr lang="en-US" sz="740" dirty="0"/>
          </a:p>
        </p:txBody>
      </p:sp>
      <p:sp>
        <p:nvSpPr>
          <p:cNvPr id="18" name="Shape 15"/>
          <p:cNvSpPr/>
          <p:nvPr/>
        </p:nvSpPr>
        <p:spPr>
          <a:xfrm>
            <a:off x="6117336" y="6629400"/>
            <a:ext cx="1357884" cy="59436"/>
          </a:xfrm>
          <a:prstGeom prst="rect">
            <a:avLst/>
          </a:prstGeom>
          <a:solidFill>
            <a:srgbClr val="70D5DA"/>
          </a:solidFill>
          <a:ln w="6350">
            <a:solidFill>
              <a:srgbClr val="70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7520940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RDS</a:t>
            </a:r>
            <a:endParaRPr lang="en-US" sz="740" dirty="0"/>
          </a:p>
        </p:txBody>
      </p:sp>
      <p:sp>
        <p:nvSpPr>
          <p:cNvPr id="20" name="Shape 17"/>
          <p:cNvSpPr/>
          <p:nvPr/>
        </p:nvSpPr>
        <p:spPr>
          <a:xfrm>
            <a:off x="7520940" y="6629400"/>
            <a:ext cx="1357884" cy="59436"/>
          </a:xfrm>
          <a:prstGeom prst="rect">
            <a:avLst/>
          </a:prstGeom>
          <a:solidFill>
            <a:srgbClr val="70D5DA"/>
          </a:solidFill>
          <a:ln w="6350">
            <a:solidFill>
              <a:srgbClr val="70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8924544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Zadavatel</a:t>
            </a:r>
            <a:endParaRPr lang="en-US" sz="740" dirty="0"/>
          </a:p>
        </p:txBody>
      </p:sp>
      <p:sp>
        <p:nvSpPr>
          <p:cNvPr id="22" name="Shape 19"/>
          <p:cNvSpPr/>
          <p:nvPr/>
        </p:nvSpPr>
        <p:spPr>
          <a:xfrm>
            <a:off x="8924544" y="6629400"/>
            <a:ext cx="1357884" cy="59436"/>
          </a:xfrm>
          <a:prstGeom prst="rect">
            <a:avLst/>
          </a:prstGeom>
          <a:solidFill>
            <a:srgbClr val="70D5DA"/>
          </a:solidFill>
          <a:ln w="6350">
            <a:solidFill>
              <a:srgbClr val="70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10328148" y="6428232"/>
            <a:ext cx="13578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40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Shrnutí</a:t>
            </a:r>
            <a:endParaRPr lang="en-US" sz="740" dirty="0"/>
          </a:p>
        </p:txBody>
      </p:sp>
      <p:sp>
        <p:nvSpPr>
          <p:cNvPr id="24" name="Shape 21"/>
          <p:cNvSpPr/>
          <p:nvPr/>
        </p:nvSpPr>
        <p:spPr>
          <a:xfrm>
            <a:off x="10328148" y="6629400"/>
            <a:ext cx="1357884" cy="59436"/>
          </a:xfrm>
          <a:prstGeom prst="rect">
            <a:avLst/>
          </a:prstGeom>
          <a:solidFill>
            <a:srgbClr val="E21B23"/>
          </a:solidFill>
          <a:ln w="6350">
            <a:solidFill>
              <a:srgbClr val="E21B2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2"/>
          <p:cNvSpPr/>
          <p:nvPr/>
        </p:nvSpPr>
        <p:spPr>
          <a:xfrm>
            <a:off x="749808" y="2084832"/>
            <a:ext cx="2889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Stavební předmět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3712464" y="2084832"/>
            <a:ext cx="7626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Konkrétní věc, ke které se informace vztahují.</a:t>
            </a:r>
            <a:endParaRPr lang="en-US" sz="1440" dirty="0"/>
          </a:p>
        </p:txBody>
      </p:sp>
      <p:sp>
        <p:nvSpPr>
          <p:cNvPr id="27" name="Shape 24"/>
          <p:cNvSpPr/>
          <p:nvPr/>
        </p:nvSpPr>
        <p:spPr>
          <a:xfrm>
            <a:off x="713232" y="2505456"/>
            <a:ext cx="10744200" cy="0"/>
          </a:xfrm>
          <a:prstGeom prst="line">
            <a:avLst/>
          </a:prstGeom>
          <a:noFill/>
          <a:ln w="12700">
            <a:solidFill>
              <a:srgbClr val="DFE5E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749808" y="2651760"/>
            <a:ext cx="2889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21B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RDS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3712464" y="2651760"/>
            <a:ext cx="7626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Klasifikace, referenční označení a zařazení ve struktuře.</a:t>
            </a:r>
            <a:endParaRPr lang="en-US" sz="1440" dirty="0"/>
          </a:p>
        </p:txBody>
      </p:sp>
      <p:sp>
        <p:nvSpPr>
          <p:cNvPr id="30" name="Shape 27"/>
          <p:cNvSpPr/>
          <p:nvPr/>
        </p:nvSpPr>
        <p:spPr>
          <a:xfrm>
            <a:off x="713232" y="3072384"/>
            <a:ext cx="10744200" cy="0"/>
          </a:xfrm>
          <a:prstGeom prst="line">
            <a:avLst/>
          </a:prstGeom>
          <a:noFill/>
          <a:ln w="12700">
            <a:solidFill>
              <a:srgbClr val="DFE5E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8"/>
          <p:cNvSpPr/>
          <p:nvPr/>
        </p:nvSpPr>
        <p:spPr>
          <a:xfrm>
            <a:off x="749808" y="3218688"/>
            <a:ext cx="2889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DiMS / IFC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3712464" y="3218688"/>
            <a:ext cx="7626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40" dirty="0">
                <a:solidFill>
                  <a:srgbClr val="64717B"/>
                </a:solidFill>
                <a:latin typeface="Arial" pitchFamily="34" charset="0"/>
                <a:cs typeface="Arial" pitchFamily="34" charset="-120"/>
              </a:rPr>
              <a:t>Objekt, jeho klasifikace RDS, identifikace, vlastnosti a </a:t>
            </a:r>
            <a:r>
              <a:rPr lang="en-US" sz="1440" dirty="0" err="1">
                <a:solidFill>
                  <a:srgbClr val="64717B"/>
                </a:solidFill>
                <a:latin typeface="Arial" pitchFamily="34" charset="0"/>
                <a:cs typeface="Arial" pitchFamily="34" charset="-120"/>
              </a:rPr>
              <a:t>vazby</a:t>
            </a:r>
            <a:r>
              <a:rPr lang="en-US" sz="1440" dirty="0">
                <a:solidFill>
                  <a:srgbClr val="64717B"/>
                </a:solidFill>
                <a:latin typeface="Arial" pitchFamily="34" charset="0"/>
                <a:cs typeface="Arial" pitchFamily="34" charset="-120"/>
              </a:rPr>
              <a:t>.</a:t>
            </a:r>
          </a:p>
        </p:txBody>
      </p:sp>
      <p:sp>
        <p:nvSpPr>
          <p:cNvPr id="33" name="Shape 30"/>
          <p:cNvSpPr/>
          <p:nvPr/>
        </p:nvSpPr>
        <p:spPr>
          <a:xfrm>
            <a:off x="713232" y="3639312"/>
            <a:ext cx="10744200" cy="0"/>
          </a:xfrm>
          <a:prstGeom prst="line">
            <a:avLst/>
          </a:prstGeom>
          <a:noFill/>
          <a:ln w="12700">
            <a:solidFill>
              <a:srgbClr val="DFE5E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1"/>
          <p:cNvSpPr/>
          <p:nvPr/>
        </p:nvSpPr>
        <p:spPr>
          <a:xfrm>
            <a:off x="749808" y="3785616"/>
            <a:ext cx="2889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IMS</a:t>
            </a:r>
            <a:endParaRPr lang="en-US" sz="1600" dirty="0"/>
          </a:p>
        </p:txBody>
      </p:sp>
      <p:sp>
        <p:nvSpPr>
          <p:cNvPr id="35" name="Text 32"/>
          <p:cNvSpPr/>
          <p:nvPr/>
        </p:nvSpPr>
        <p:spPr>
          <a:xfrm>
            <a:off x="3712464" y="3785616"/>
            <a:ext cx="7626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40" dirty="0">
                <a:solidFill>
                  <a:srgbClr val="64717B"/>
                </a:solidFill>
                <a:latin typeface="Arial" pitchFamily="34" charset="0"/>
                <a:cs typeface="Arial" pitchFamily="34" charset="-120"/>
              </a:rPr>
              <a:t>DiMS s jeho vazbami i další provázané informace a </a:t>
            </a:r>
            <a:r>
              <a:rPr lang="en-US" sz="1440" dirty="0" err="1">
                <a:solidFill>
                  <a:srgbClr val="64717B"/>
                </a:solidFill>
                <a:latin typeface="Arial" pitchFamily="34" charset="0"/>
                <a:cs typeface="Arial" pitchFamily="34" charset="-120"/>
              </a:rPr>
              <a:t>dokumenty</a:t>
            </a:r>
            <a:r>
              <a:rPr lang="en-US" sz="1440" dirty="0">
                <a:solidFill>
                  <a:srgbClr val="64717B"/>
                </a:solidFill>
                <a:latin typeface="Arial" pitchFamily="34" charset="0"/>
                <a:cs typeface="Arial" pitchFamily="34" charset="-120"/>
              </a:rPr>
              <a:t>.</a:t>
            </a:r>
          </a:p>
        </p:txBody>
      </p:sp>
      <p:sp>
        <p:nvSpPr>
          <p:cNvPr id="36" name="Shape 33"/>
          <p:cNvSpPr/>
          <p:nvPr/>
        </p:nvSpPr>
        <p:spPr>
          <a:xfrm>
            <a:off x="713232" y="4206240"/>
            <a:ext cx="10744200" cy="0"/>
          </a:xfrm>
          <a:prstGeom prst="line">
            <a:avLst/>
          </a:prstGeom>
          <a:noFill/>
          <a:ln w="12700">
            <a:solidFill>
              <a:srgbClr val="DFE5E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Text 34"/>
          <p:cNvSpPr/>
          <p:nvPr/>
        </p:nvSpPr>
        <p:spPr>
          <a:xfrm>
            <a:off x="749808" y="4352544"/>
            <a:ext cx="2889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3712464" y="4352544"/>
            <a:ext cx="7626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Jaké informace pro daný účel a milník požadujeme.</a:t>
            </a:r>
            <a:endParaRPr lang="en-US" sz="1440" dirty="0"/>
          </a:p>
        </p:txBody>
      </p:sp>
      <p:sp>
        <p:nvSpPr>
          <p:cNvPr id="39" name="Shape 36"/>
          <p:cNvSpPr/>
          <p:nvPr/>
        </p:nvSpPr>
        <p:spPr>
          <a:xfrm>
            <a:off x="713232" y="4773168"/>
            <a:ext cx="10744200" cy="0"/>
          </a:xfrm>
          <a:prstGeom prst="line">
            <a:avLst/>
          </a:prstGeom>
          <a:noFill/>
          <a:ln w="12700">
            <a:solidFill>
              <a:srgbClr val="DFE5E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Text 37"/>
          <p:cNvSpPr/>
          <p:nvPr/>
        </p:nvSpPr>
        <p:spPr>
          <a:xfrm>
            <a:off x="749808" y="4919472"/>
            <a:ext cx="2889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Webové rozhraní</a:t>
            </a:r>
            <a:endParaRPr lang="en-US" sz="1600" dirty="0"/>
          </a:p>
        </p:txBody>
      </p:sp>
      <p:sp>
        <p:nvSpPr>
          <p:cNvPr id="41" name="Text 38"/>
          <p:cNvSpPr/>
          <p:nvPr/>
        </p:nvSpPr>
        <p:spPr>
          <a:xfrm>
            <a:off x="3712464" y="4919472"/>
            <a:ext cx="7626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4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Nástroj pro sestavení a zobrazení požadavků na informace.</a:t>
            </a:r>
            <a:endParaRPr lang="en-US" sz="1440" dirty="0"/>
          </a:p>
        </p:txBody>
      </p:sp>
      <p:sp>
        <p:nvSpPr>
          <p:cNvPr id="42" name="Shape 39"/>
          <p:cNvSpPr/>
          <p:nvPr/>
        </p:nvSpPr>
        <p:spPr>
          <a:xfrm>
            <a:off x="713232" y="5340096"/>
            <a:ext cx="10744200" cy="0"/>
          </a:xfrm>
          <a:prstGeom prst="line">
            <a:avLst/>
          </a:prstGeom>
          <a:noFill/>
          <a:ln w="12700">
            <a:solidFill>
              <a:srgbClr val="DFE5E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Text 40"/>
          <p:cNvSpPr/>
          <p:nvPr/>
        </p:nvSpPr>
        <p:spPr>
          <a:xfrm>
            <a:off x="548640" y="5797296"/>
            <a:ext cx="11064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20" dirty="0">
                <a:solidFill>
                  <a:srgbClr val="6471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Základ doplnění RDS: IEC 81346-1:2022 a IEC 81346-2:2019.</a:t>
            </a:r>
            <a:endParaRPr lang="en-US" sz="820" dirty="0"/>
          </a:p>
        </p:txBody>
      </p:sp>
      <p:sp>
        <p:nvSpPr>
          <p:cNvPr id="44" name="Text 41"/>
          <p:cNvSpPr/>
          <p:nvPr/>
        </p:nvSpPr>
        <p:spPr>
          <a:xfrm>
            <a:off x="640080" y="6080760"/>
            <a:ext cx="10927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93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DSS určuje požadavky. RDS klasifikuje a označuje. DiMS s vazbami je součástí IMS.</a:t>
            </a: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DE6E8-7551-8C17-8B4A-B12C8D5BF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4B3822-F58B-F222-2D94-25371EDB6B65}"/>
              </a:ext>
            </a:extLst>
          </p:cNvPr>
          <p:cNvSpPr txBox="1">
            <a:spLocks/>
          </p:cNvSpPr>
          <p:nvPr/>
        </p:nvSpPr>
        <p:spPr>
          <a:xfrm>
            <a:off x="457200" y="454395"/>
            <a:ext cx="8229600" cy="15540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200" b="1" spc="-1" dirty="0">
                <a:solidFill>
                  <a:schemeClr val="accent1"/>
                </a:solidFill>
                <a:latin typeface="Calibri"/>
              </a:rPr>
              <a:t>CDE z pohledu Zákona o BIM </a:t>
            </a:r>
          </a:p>
          <a:p>
            <a:pPr algn="ctr"/>
            <a:r>
              <a:rPr lang="cs-CZ" sz="3200" b="1" spc="-1" dirty="0">
                <a:solidFill>
                  <a:schemeClr val="accent1"/>
                </a:solidFill>
                <a:latin typeface="Calibri"/>
              </a:rPr>
              <a:t>č. 330/2025 Sb. „Zákon o správě informací o stavbě a vystavěném prostředí“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8C774-A3D4-E7DA-CBD4-98421747DB0C}"/>
              </a:ext>
            </a:extLst>
          </p:cNvPr>
          <p:cNvSpPr txBox="1">
            <a:spLocks/>
          </p:cNvSpPr>
          <p:nvPr/>
        </p:nvSpPr>
        <p:spPr>
          <a:xfrm>
            <a:off x="1488540" y="2314333"/>
            <a:ext cx="8137153" cy="366192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0000"/>
              </a:buClr>
              <a:buNone/>
              <a:defRPr sz="2000">
                <a:latin typeface="Calibri"/>
              </a:defRPr>
            </a:pPr>
            <a:r>
              <a:rPr lang="cs-CZ" sz="2000" dirty="0">
                <a:latin typeface="Calibri"/>
              </a:rPr>
              <a:t>Společné datové prostředí je dle Zákona „</a:t>
            </a:r>
            <a:r>
              <a:rPr lang="cs-CZ" sz="2000" b="1" dirty="0">
                <a:latin typeface="Calibri"/>
              </a:rPr>
              <a:t>Soubor nástrojů a požadavků“</a:t>
            </a:r>
          </a:p>
          <a:p>
            <a:pPr>
              <a:buClr>
                <a:srgbClr val="FF0000"/>
              </a:buClr>
              <a:defRPr sz="2000">
                <a:latin typeface="Calibri"/>
              </a:defRPr>
            </a:pPr>
            <a:endParaRPr lang="cs-CZ" sz="2000" dirty="0">
              <a:latin typeface="Calibri"/>
            </a:endParaRPr>
          </a:p>
          <a:p>
            <a:pPr>
              <a:buClr>
                <a:srgbClr val="FF0000"/>
              </a:buClr>
              <a:defRPr sz="2000">
                <a:latin typeface="Calibri"/>
              </a:defRPr>
            </a:pPr>
            <a:r>
              <a:rPr lang="cs-CZ" sz="2000" dirty="0">
                <a:latin typeface="Calibri"/>
              </a:rPr>
              <a:t>prostřednictvím kterých se obsah informačního modelu stavby</a:t>
            </a:r>
          </a:p>
          <a:p>
            <a:pPr lvl="1">
              <a:buClr>
                <a:srgbClr val="FF0000"/>
              </a:buClr>
              <a:defRPr sz="2000">
                <a:latin typeface="Calibri"/>
              </a:defRPr>
            </a:pPr>
            <a:r>
              <a:rPr lang="cs-CZ" sz="2000" dirty="0">
                <a:latin typeface="Calibri"/>
              </a:rPr>
              <a:t>Pořizuje a spravuje</a:t>
            </a:r>
          </a:p>
          <a:p>
            <a:pPr lvl="1">
              <a:buClr>
                <a:srgbClr val="FF0000"/>
              </a:buClr>
              <a:defRPr sz="2000">
                <a:latin typeface="Calibri"/>
              </a:defRPr>
            </a:pPr>
            <a:r>
              <a:rPr lang="cs-CZ" sz="2000" dirty="0">
                <a:latin typeface="Calibri"/>
              </a:rPr>
              <a:t>Předává (sdílí) prostřednictvím API</a:t>
            </a:r>
          </a:p>
          <a:p>
            <a:pPr>
              <a:buClr>
                <a:srgbClr val="FF0000"/>
              </a:buClr>
              <a:defRPr sz="2000">
                <a:latin typeface="Calibri"/>
              </a:defRPr>
            </a:pPr>
            <a:endParaRPr lang="cs-CZ" sz="2000" dirty="0">
              <a:latin typeface="Calibri"/>
            </a:endParaRPr>
          </a:p>
          <a:p>
            <a:pPr>
              <a:buClr>
                <a:srgbClr val="FF0000"/>
              </a:buClr>
              <a:defRPr sz="2000">
                <a:latin typeface="Calibri"/>
              </a:defRPr>
            </a:pPr>
            <a:r>
              <a:rPr lang="cs-CZ" sz="2000" dirty="0">
                <a:latin typeface="Calibri"/>
              </a:rPr>
              <a:t>Které evidují transakční protokoly chráněné proti zpětným změnám</a:t>
            </a:r>
          </a:p>
          <a:p>
            <a:pPr>
              <a:buClr>
                <a:srgbClr val="FF0000"/>
              </a:buClr>
              <a:defRPr sz="2000">
                <a:latin typeface="Calibri"/>
              </a:defRPr>
            </a:pPr>
            <a:r>
              <a:rPr lang="cs-CZ" sz="2000" dirty="0">
                <a:latin typeface="Calibri"/>
              </a:rPr>
              <a:t>A to v průběhu celého životního cyklu stavby </a:t>
            </a:r>
          </a:p>
        </p:txBody>
      </p:sp>
    </p:spTree>
    <p:extLst>
      <p:ext uri="{BB962C8B-B14F-4D97-AF65-F5344CB8AC3E}">
        <p14:creationId xmlns:p14="http://schemas.microsoft.com/office/powerpoint/2010/main" val="2121094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B5E26-75FD-B04D-F5A0-8F7C27C74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C7A1FD3D-A468-C0F0-D7BF-5D0C1809329D}"/>
              </a:ext>
            </a:extLst>
          </p:cNvPr>
          <p:cNvSpPr txBox="1"/>
          <p:nvPr/>
        </p:nvSpPr>
        <p:spPr>
          <a:xfrm>
            <a:off x="4508112" y="1540006"/>
            <a:ext cx="52780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cs typeface="Arial" panose="020B0604020202020204" pitchFamily="34" charset="0"/>
              </a:rPr>
              <a:t>informačním modelem stavby IMS se rozumí digitální reprezentace fyzických a funkčních charakteristik stavby a dalších informací </a:t>
            </a:r>
            <a:r>
              <a:rPr lang="cs-CZ" sz="2000" b="1" u="sng" dirty="0">
                <a:cs typeface="Arial" panose="020B0604020202020204" pitchFamily="34" charset="0"/>
              </a:rPr>
              <a:t>spojených s celým životním cyklem stavby</a:t>
            </a:r>
            <a:endParaRPr lang="cs-CZ" sz="2000" u="sng" dirty="0">
              <a:cs typeface="Arial" panose="020B0604020202020204" pitchFamily="34" charset="0"/>
            </a:endParaRPr>
          </a:p>
        </p:txBody>
      </p:sp>
      <p:sp>
        <p:nvSpPr>
          <p:cNvPr id="7" name="PlaceHolder 1">
            <a:extLst>
              <a:ext uri="{FF2B5EF4-FFF2-40B4-BE49-F238E27FC236}">
                <a16:creationId xmlns:a16="http://schemas.microsoft.com/office/drawing/2014/main" id="{0FA00956-6DE6-9B76-6A4B-1A679BA7BC1C}"/>
              </a:ext>
            </a:extLst>
          </p:cNvPr>
          <p:cNvSpPr txBox="1">
            <a:spLocks/>
          </p:cNvSpPr>
          <p:nvPr/>
        </p:nvSpPr>
        <p:spPr>
          <a:xfrm>
            <a:off x="457200" y="454395"/>
            <a:ext cx="8229600" cy="4924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lang="cs-CZ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3200" b="1" spc="-1">
                <a:solidFill>
                  <a:schemeClr val="accent1"/>
                </a:solidFill>
                <a:latin typeface="Calibri"/>
                <a:ea typeface="+mj-ea"/>
                <a:cs typeface="+mj-cs"/>
              </a:defRPr>
            </a:lvl1pPr>
          </a:lstStyle>
          <a:p>
            <a:r>
              <a:rPr lang="cs-CZ" dirty="0"/>
              <a:t>CDE – místo jediné pravdy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39DF0B50-4843-A876-64A6-AE7D79D19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031" y="1095348"/>
            <a:ext cx="3165493" cy="290531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43837542-AE35-F745-DE09-0AB679A2E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4557" y="3295864"/>
            <a:ext cx="3124585" cy="2905316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DF3ABD39-260F-E283-3C5F-D9A8F951BD14}"/>
              </a:ext>
            </a:extLst>
          </p:cNvPr>
          <p:cNvSpPr txBox="1"/>
          <p:nvPr/>
        </p:nvSpPr>
        <p:spPr>
          <a:xfrm>
            <a:off x="409204" y="4262188"/>
            <a:ext cx="625684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cs-CZ"/>
            </a:defPPr>
            <a:lvl1pPr>
              <a:defRPr sz="2000">
                <a:cs typeface="Arial" panose="020B0604020202020204" pitchFamily="34" charset="0"/>
              </a:defRPr>
            </a:lvl1pPr>
          </a:lstStyle>
          <a:p>
            <a:r>
              <a:rPr lang="cs-CZ" dirty="0"/>
              <a:t>CDE představuje </a:t>
            </a:r>
            <a:r>
              <a:rPr lang="cs-CZ" b="1" u="sng" dirty="0"/>
              <a:t>centralizovaný informační systém</a:t>
            </a:r>
            <a:r>
              <a:rPr lang="cs-CZ" b="1" dirty="0"/>
              <a:t> </a:t>
            </a:r>
            <a:r>
              <a:rPr lang="cs-CZ" dirty="0"/>
              <a:t>jako zdroj informací a místo spolupráce pro všechny účastníky: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Poskytuje řízený a kontrolovaný přístup k IMS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Spravuje IMS ve strukturované podobě v souladu s nastavenými pravidly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Spravuje IMS na jednom místě</a:t>
            </a:r>
          </a:p>
        </p:txBody>
      </p:sp>
    </p:spTree>
    <p:extLst>
      <p:ext uri="{BB962C8B-B14F-4D97-AF65-F5344CB8AC3E}">
        <p14:creationId xmlns:p14="http://schemas.microsoft.com/office/powerpoint/2010/main" val="3601629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10EA8-71B9-34A8-869A-F5DC04429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DC0AF29E-F2E9-E43C-7A56-49BB3DC00FEC}"/>
              </a:ext>
            </a:extLst>
          </p:cNvPr>
          <p:cNvSpPr txBox="1"/>
          <p:nvPr/>
        </p:nvSpPr>
        <p:spPr>
          <a:xfrm>
            <a:off x="758452" y="2105561"/>
            <a:ext cx="598671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1" u="sng" dirty="0">
                <a:cs typeface="Arial" panose="020B0604020202020204" pitchFamily="34" charset="0"/>
                <a:sym typeface="Wingdings" panose="05000000000000000000" pitchFamily="2" charset="2"/>
              </a:rPr>
              <a:t>a požadavků</a:t>
            </a:r>
            <a:r>
              <a:rPr lang="cs-CZ" sz="2000" dirty="0">
                <a:cs typeface="Arial" panose="020B0604020202020204" pitchFamily="34" charset="0"/>
                <a:sym typeface="Wingdings" panose="05000000000000000000" pitchFamily="2" charset="2"/>
              </a:rPr>
              <a:t>, prostřednictvím kterých se uchovává, spravuje a sdílí obsah informačního modelu stavby nebo jeho </a:t>
            </a:r>
            <a:r>
              <a:rPr lang="cs-CZ" sz="2000" dirty="0" err="1">
                <a:cs typeface="Arial" panose="020B0604020202020204" pitchFamily="34" charset="0"/>
                <a:sym typeface="Wingdings" panose="05000000000000000000" pitchFamily="2" charset="2"/>
              </a:rPr>
              <a:t>částiSpolečným</a:t>
            </a:r>
            <a:r>
              <a:rPr lang="cs-CZ" sz="2000" dirty="0">
                <a:cs typeface="Arial" panose="020B0604020202020204" pitchFamily="34" charset="0"/>
                <a:sym typeface="Wingdings" panose="05000000000000000000" pitchFamily="2" charset="2"/>
              </a:rPr>
              <a:t> datovým prostředím se rozumí </a:t>
            </a:r>
            <a:r>
              <a:rPr lang="cs-CZ" sz="2000" b="1" u="sng" dirty="0">
                <a:cs typeface="Arial" panose="020B0604020202020204" pitchFamily="34" charset="0"/>
                <a:sym typeface="Wingdings" panose="05000000000000000000" pitchFamily="2" charset="2"/>
              </a:rPr>
              <a:t>soubor nástrojů </a:t>
            </a:r>
            <a:endParaRPr lang="cs-CZ" sz="2000" dirty="0"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551A848-D297-0491-D5DE-CCBF568FE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3173" y="1647202"/>
            <a:ext cx="4856749" cy="4602162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98301A6F-97A0-9DC0-0056-FE1A474BD423}"/>
              </a:ext>
            </a:extLst>
          </p:cNvPr>
          <p:cNvSpPr txBox="1"/>
          <p:nvPr/>
        </p:nvSpPr>
        <p:spPr>
          <a:xfrm>
            <a:off x="530449" y="4369412"/>
            <a:ext cx="59867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cs typeface="Arial" panose="020B0604020202020204" pitchFamily="34" charset="0"/>
                <a:sym typeface="Wingdings" panose="05000000000000000000" pitchFamily="2" charset="2"/>
              </a:rPr>
              <a:t>Různé fáze živ. cyklu = specifické nástroje </a:t>
            </a:r>
          </a:p>
          <a:p>
            <a:r>
              <a:rPr lang="cs-CZ" sz="2000" dirty="0"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cs-CZ" sz="2000" dirty="0">
                <a:cs typeface="Arial" panose="020B0604020202020204" pitchFamily="34" charset="0"/>
              </a:rPr>
              <a:t>za účelem předávání informačního kontejneru </a:t>
            </a:r>
            <a:r>
              <a:rPr lang="cs-CZ" sz="2000" dirty="0">
                <a:cs typeface="Arial" panose="020B0604020202020204" pitchFamily="34" charset="0"/>
                <a:sym typeface="Wingdings" panose="05000000000000000000" pitchFamily="2" charset="2"/>
              </a:rPr>
              <a:t>nutná jejich integrace </a:t>
            </a:r>
            <a:r>
              <a:rPr lang="cs-CZ" sz="2000" dirty="0">
                <a:cs typeface="Arial" panose="020B0604020202020204" pitchFamily="34" charset="0"/>
              </a:rPr>
              <a:t>(rozhraní </a:t>
            </a:r>
            <a:r>
              <a:rPr lang="cs-CZ" sz="2000">
                <a:cs typeface="Arial" panose="020B0604020202020204" pitchFamily="34" charset="0"/>
              </a:rPr>
              <a:t>pro programování API</a:t>
            </a:r>
            <a:r>
              <a:rPr lang="cs-CZ" sz="2000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7" name="PlaceHolder 1">
            <a:extLst>
              <a:ext uri="{FF2B5EF4-FFF2-40B4-BE49-F238E27FC236}">
                <a16:creationId xmlns:a16="http://schemas.microsoft.com/office/drawing/2014/main" id="{E4B27F5C-EED3-A77D-606F-D733285D86DB}"/>
              </a:ext>
            </a:extLst>
          </p:cNvPr>
          <p:cNvSpPr txBox="1">
            <a:spLocks/>
          </p:cNvSpPr>
          <p:nvPr/>
        </p:nvSpPr>
        <p:spPr>
          <a:xfrm>
            <a:off x="457200" y="454395"/>
            <a:ext cx="8229600" cy="4924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lang="cs-CZ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3200" b="1" spc="-1">
                <a:solidFill>
                  <a:schemeClr val="accent1"/>
                </a:solidFill>
                <a:latin typeface="Calibri"/>
                <a:ea typeface="+mj-ea"/>
                <a:cs typeface="+mj-cs"/>
              </a:defRPr>
            </a:lvl1pPr>
          </a:lstStyle>
          <a:p>
            <a:endParaRPr lang="cs-CZ" dirty="0"/>
          </a:p>
          <a:p>
            <a:r>
              <a:rPr lang="cs-CZ" dirty="0"/>
              <a:t>CDE - soubor nástrojů a požadavků</a:t>
            </a:r>
          </a:p>
        </p:txBody>
      </p:sp>
    </p:spTree>
    <p:extLst>
      <p:ext uri="{BB962C8B-B14F-4D97-AF65-F5344CB8AC3E}">
        <p14:creationId xmlns:p14="http://schemas.microsoft.com/office/powerpoint/2010/main" val="18651669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B2D27-40E0-729A-EB56-7498D496F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>
            <a:extLst>
              <a:ext uri="{FF2B5EF4-FFF2-40B4-BE49-F238E27FC236}">
                <a16:creationId xmlns:a16="http://schemas.microsoft.com/office/drawing/2014/main" id="{F13CECA1-CE1B-E754-5300-33D385B6C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664" y="463540"/>
            <a:ext cx="8229600" cy="55459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ctr">
              <a:buNone/>
            </a:pPr>
            <a:r>
              <a:rPr lang="cs-CZ" sz="3200" b="1" strike="noStrike" spc="-1" dirty="0">
                <a:solidFill>
                  <a:schemeClr val="accent1"/>
                </a:solidFill>
                <a:latin typeface="Calibri"/>
              </a:rPr>
              <a:t>Vyhláška k Zákonu (znění k 09/2026)</a:t>
            </a:r>
            <a:endParaRPr lang="en-US" sz="3200" b="1" strike="noStrike" spc="-1" dirty="0">
              <a:solidFill>
                <a:schemeClr val="accent1"/>
              </a:solidFill>
              <a:latin typeface="Calibri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6E1122A-BD9E-7154-6CED-CBC3AD18E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292" y="855165"/>
            <a:ext cx="5751304" cy="536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2190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2083</Words>
  <Application>Microsoft Office PowerPoint</Application>
  <PresentationFormat>Širokoúhlá obrazovka</PresentationFormat>
  <Paragraphs>394</Paragraphs>
  <Slides>19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19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Calibri Light</vt:lpstr>
      <vt:lpstr>Wingdings</vt:lpstr>
      <vt:lpstr>Motiv Office</vt:lpstr>
      <vt:lpstr>1_Motiv Office</vt:lpstr>
      <vt:lpstr>Prezentace aplikace PowerPoint</vt:lpstr>
      <vt:lpstr>Struktura zákona č. 330/2025 Sb.</vt:lpstr>
      <vt:lpstr>Připravovaná novela I.  </vt:lpstr>
      <vt:lpstr>Připravovaná novela II. 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Vyhláška k Zákonu (znění k 09/2026)</vt:lpstr>
    </vt:vector>
  </TitlesOfParts>
  <Company>HAVEL &amp; PARTNERS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PDD</dc:creator>
  <cp:lastModifiedBy>Lavičková Pavlína</cp:lastModifiedBy>
  <cp:revision>7</cp:revision>
  <cp:lastPrinted>2026-09-17T06:03:30Z</cp:lastPrinted>
  <dcterms:created xsi:type="dcterms:W3CDTF">2026-09-16T13:35:50Z</dcterms:created>
  <dcterms:modified xsi:type="dcterms:W3CDTF">2026-09-21T09:07:52Z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15a8442-68f3-4087-8f05-d564bed44e92_Enabled">
    <vt:lpwstr>true</vt:lpwstr>
  </property>
  <property fmtid="{D5CDD505-2E9C-101B-9397-08002B2CF9AE}" pid="3" name="MSIP_Label_f15a8442-68f3-4087-8f05-d564bed44e92_SetDate">
    <vt:lpwstr>2026-09-16T13:39:05Z</vt:lpwstr>
  </property>
  <property fmtid="{D5CDD505-2E9C-101B-9397-08002B2CF9AE}" pid="4" name="MSIP_Label_f15a8442-68f3-4087-8f05-d564bed44e92_Method">
    <vt:lpwstr>Standard</vt:lpwstr>
  </property>
  <property fmtid="{D5CDD505-2E9C-101B-9397-08002B2CF9AE}" pid="5" name="MSIP_Label_f15a8442-68f3-4087-8f05-d564bed44e92_Name">
    <vt:lpwstr>97171605-0670-4512-b8c8-ebe12520d29a</vt:lpwstr>
  </property>
  <property fmtid="{D5CDD505-2E9C-101B-9397-08002B2CF9AE}" pid="6" name="MSIP_Label_f15a8442-68f3-4087-8f05-d564bed44e92_SiteId">
    <vt:lpwstr>138f17b0-6ad5-4ddf-a195-24e73c3655fd</vt:lpwstr>
  </property>
  <property fmtid="{D5CDD505-2E9C-101B-9397-08002B2CF9AE}" pid="7" name="MSIP_Label_f15a8442-68f3-4087-8f05-d564bed44e92_ActionId">
    <vt:lpwstr>4a1bc0be-e48e-4bd6-8fab-ebd50e2cc8b1</vt:lpwstr>
  </property>
  <property fmtid="{D5CDD505-2E9C-101B-9397-08002B2CF9AE}" pid="8" name="MSIP_Label_f15a8442-68f3-4087-8f05-d564bed44e92_ContentBits">
    <vt:lpwstr>0</vt:lpwstr>
  </property>
  <property fmtid="{D5CDD505-2E9C-101B-9397-08002B2CF9AE}" pid="9" name="MSIP_Label_f15a8442-68f3-4087-8f05-d564bed44e92_Tag">
    <vt:lpwstr>10, 3, 0, 1</vt:lpwstr>
  </property>
</Properties>
</file>